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9"/>
  </p:notes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391" r:id="rId9"/>
    <p:sldId id="265" r:id="rId10"/>
    <p:sldId id="390" r:id="rId11"/>
    <p:sldId id="261" r:id="rId12"/>
    <p:sldId id="433" r:id="rId13"/>
    <p:sldId id="432" r:id="rId14"/>
    <p:sldId id="392" r:id="rId15"/>
    <p:sldId id="421" r:id="rId16"/>
    <p:sldId id="422" r:id="rId17"/>
    <p:sldId id="423" r:id="rId18"/>
    <p:sldId id="424" r:id="rId19"/>
    <p:sldId id="425" r:id="rId20"/>
    <p:sldId id="426" r:id="rId21"/>
    <p:sldId id="427" r:id="rId22"/>
    <p:sldId id="428" r:id="rId23"/>
    <p:sldId id="429" r:id="rId24"/>
    <p:sldId id="430" r:id="rId25"/>
    <p:sldId id="431" r:id="rId26"/>
    <p:sldId id="447" r:id="rId27"/>
    <p:sldId id="434" r:id="rId28"/>
    <p:sldId id="435" r:id="rId29"/>
    <p:sldId id="436" r:id="rId30"/>
    <p:sldId id="437" r:id="rId31"/>
    <p:sldId id="438" r:id="rId32"/>
    <p:sldId id="439" r:id="rId33"/>
    <p:sldId id="440" r:id="rId34"/>
    <p:sldId id="441" r:id="rId35"/>
    <p:sldId id="442" r:id="rId36"/>
    <p:sldId id="443" r:id="rId37"/>
    <p:sldId id="444" r:id="rId38"/>
    <p:sldId id="448" r:id="rId39"/>
    <p:sldId id="449" r:id="rId40"/>
    <p:sldId id="450" r:id="rId41"/>
    <p:sldId id="451" r:id="rId42"/>
    <p:sldId id="452" r:id="rId43"/>
    <p:sldId id="453" r:id="rId44"/>
    <p:sldId id="454" r:id="rId45"/>
    <p:sldId id="455" r:id="rId46"/>
    <p:sldId id="456" r:id="rId47"/>
    <p:sldId id="457" r:id="rId48"/>
    <p:sldId id="458" r:id="rId49"/>
    <p:sldId id="446" r:id="rId50"/>
    <p:sldId id="445" r:id="rId51"/>
    <p:sldId id="418" r:id="rId52"/>
    <p:sldId id="266" r:id="rId53"/>
    <p:sldId id="271" r:id="rId54"/>
    <p:sldId id="419" r:id="rId55"/>
    <p:sldId id="272" r:id="rId56"/>
    <p:sldId id="273" r:id="rId57"/>
    <p:sldId id="420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281" r:id="rId66"/>
    <p:sldId id="282" r:id="rId67"/>
    <p:sldId id="283" r:id="rId68"/>
    <p:sldId id="284" r:id="rId69"/>
    <p:sldId id="285" r:id="rId70"/>
    <p:sldId id="270" r:id="rId71"/>
    <p:sldId id="286" r:id="rId72"/>
    <p:sldId id="287" r:id="rId73"/>
    <p:sldId id="288" r:id="rId74"/>
    <p:sldId id="289" r:id="rId75"/>
    <p:sldId id="290" r:id="rId76"/>
    <p:sldId id="291" r:id="rId77"/>
    <p:sldId id="292" r:id="rId78"/>
    <p:sldId id="293" r:id="rId79"/>
    <p:sldId id="294" r:id="rId80"/>
    <p:sldId id="295" r:id="rId81"/>
    <p:sldId id="296" r:id="rId82"/>
    <p:sldId id="297" r:id="rId83"/>
    <p:sldId id="298" r:id="rId84"/>
    <p:sldId id="299" r:id="rId85"/>
    <p:sldId id="300" r:id="rId86"/>
    <p:sldId id="301" r:id="rId87"/>
    <p:sldId id="302" r:id="rId88"/>
    <p:sldId id="303" r:id="rId89"/>
    <p:sldId id="269" r:id="rId90"/>
    <p:sldId id="304" r:id="rId91"/>
    <p:sldId id="305" r:id="rId92"/>
    <p:sldId id="306" r:id="rId93"/>
    <p:sldId id="307" r:id="rId94"/>
    <p:sldId id="308" r:id="rId95"/>
    <p:sldId id="309" r:id="rId96"/>
    <p:sldId id="310" r:id="rId97"/>
    <p:sldId id="311" r:id="rId98"/>
    <p:sldId id="312" r:id="rId99"/>
    <p:sldId id="313" r:id="rId100"/>
    <p:sldId id="314" r:id="rId101"/>
    <p:sldId id="315" r:id="rId102"/>
    <p:sldId id="316" r:id="rId103"/>
    <p:sldId id="317" r:id="rId104"/>
    <p:sldId id="318" r:id="rId105"/>
    <p:sldId id="319" r:id="rId106"/>
    <p:sldId id="320" r:id="rId107"/>
    <p:sldId id="321" r:id="rId108"/>
    <p:sldId id="322" r:id="rId109"/>
    <p:sldId id="323" r:id="rId110"/>
    <p:sldId id="324" r:id="rId111"/>
    <p:sldId id="325" r:id="rId112"/>
    <p:sldId id="326" r:id="rId113"/>
    <p:sldId id="327" r:id="rId114"/>
    <p:sldId id="328" r:id="rId115"/>
    <p:sldId id="329" r:id="rId116"/>
    <p:sldId id="330" r:id="rId117"/>
    <p:sldId id="331" r:id="rId118"/>
    <p:sldId id="332" r:id="rId119"/>
    <p:sldId id="333" r:id="rId120"/>
    <p:sldId id="334" r:id="rId121"/>
    <p:sldId id="335" r:id="rId122"/>
    <p:sldId id="336" r:id="rId123"/>
    <p:sldId id="337" r:id="rId124"/>
    <p:sldId id="338" r:id="rId125"/>
    <p:sldId id="339" r:id="rId126"/>
    <p:sldId id="340" r:id="rId127"/>
    <p:sldId id="341" r:id="rId128"/>
    <p:sldId id="342" r:id="rId129"/>
    <p:sldId id="343" r:id="rId130"/>
    <p:sldId id="344" r:id="rId131"/>
    <p:sldId id="345" r:id="rId132"/>
    <p:sldId id="346" r:id="rId133"/>
    <p:sldId id="347" r:id="rId134"/>
    <p:sldId id="348" r:id="rId135"/>
    <p:sldId id="349" r:id="rId136"/>
    <p:sldId id="350" r:id="rId137"/>
    <p:sldId id="351" r:id="rId138"/>
    <p:sldId id="352" r:id="rId139"/>
    <p:sldId id="353" r:id="rId140"/>
    <p:sldId id="354" r:id="rId141"/>
    <p:sldId id="268" r:id="rId142"/>
    <p:sldId id="355" r:id="rId143"/>
    <p:sldId id="356" r:id="rId144"/>
    <p:sldId id="357" r:id="rId145"/>
    <p:sldId id="358" r:id="rId146"/>
    <p:sldId id="359" r:id="rId147"/>
    <p:sldId id="360" r:id="rId148"/>
    <p:sldId id="361" r:id="rId149"/>
    <p:sldId id="362" r:id="rId150"/>
    <p:sldId id="363" r:id="rId151"/>
    <p:sldId id="364" r:id="rId152"/>
    <p:sldId id="365" r:id="rId153"/>
    <p:sldId id="366" r:id="rId154"/>
    <p:sldId id="367" r:id="rId155"/>
    <p:sldId id="368" r:id="rId156"/>
    <p:sldId id="369" r:id="rId157"/>
    <p:sldId id="267" r:id="rId158"/>
    <p:sldId id="370" r:id="rId159"/>
    <p:sldId id="371" r:id="rId160"/>
    <p:sldId id="372" r:id="rId161"/>
    <p:sldId id="373" r:id="rId162"/>
    <p:sldId id="374" r:id="rId163"/>
    <p:sldId id="375" r:id="rId164"/>
    <p:sldId id="376" r:id="rId165"/>
    <p:sldId id="377" r:id="rId166"/>
    <p:sldId id="378" r:id="rId167"/>
    <p:sldId id="379" r:id="rId168"/>
    <p:sldId id="380" r:id="rId169"/>
    <p:sldId id="381" r:id="rId170"/>
    <p:sldId id="382" r:id="rId171"/>
    <p:sldId id="383" r:id="rId172"/>
    <p:sldId id="384" r:id="rId173"/>
    <p:sldId id="385" r:id="rId174"/>
    <p:sldId id="386" r:id="rId175"/>
    <p:sldId id="387" r:id="rId176"/>
    <p:sldId id="388" r:id="rId177"/>
    <p:sldId id="389" r:id="rId1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43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E32E9-08D9-49EE-8EF8-CE0A0967D341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E13A9-2121-4EAF-900F-6BB590DBF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4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096014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856060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073738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048358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380718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306885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905525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291049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633334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2407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966587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155523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78274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674601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583548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2994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4856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479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5563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9616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1510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7311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1570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2562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3360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693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7439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293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0107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616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2758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5467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30691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86323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2554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52551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4594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4566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63268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32370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48859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1555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19456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58042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4396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6293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29759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003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79706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5888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20243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40577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03312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79045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1139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59600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9766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54849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1265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13581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19402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14156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87887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02804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32908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5815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96244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792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85632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93072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7960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22707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72949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89397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16157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06237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425033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4307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96573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59424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63510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19533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031794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203699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325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96793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60379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8144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75609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9428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36946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511310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493171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97001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70712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901590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11443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0741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218574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42127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923539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743671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727965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285323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83567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853428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931459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968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89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57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12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68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204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543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31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949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15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16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74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6EDB3-AE2D-48EC-95AA-65CAE85E2C33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9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9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9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9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9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9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49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08" y="1811809"/>
            <a:ext cx="10882184" cy="3798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69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3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62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96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2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54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132987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132987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132987" y="2645242"/>
            <a:ext cx="2038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2987" y="2879358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14493" y="1779951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상품을 구성해주세요</a:t>
            </a:r>
            <a:endParaRPr lang="ko-KR" altLang="en-US" sz="900" dirty="0"/>
          </a:p>
        </p:txBody>
      </p:sp>
      <p:sp>
        <p:nvSpPr>
          <p:cNvPr id="28" name="직사각형 27"/>
          <p:cNvSpPr/>
          <p:nvPr/>
        </p:nvSpPr>
        <p:spPr>
          <a:xfrm>
            <a:off x="3495427" y="1520571"/>
            <a:ext cx="289014" cy="2128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14494" y="2318823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이름</a:t>
            </a:r>
            <a:endParaRPr lang="ko-KR" altLang="en-US" sz="900" dirty="0"/>
          </a:p>
        </p:txBody>
      </p:sp>
      <p:sp>
        <p:nvSpPr>
          <p:cNvPr id="34" name="직사각형 33"/>
          <p:cNvSpPr/>
          <p:nvPr/>
        </p:nvSpPr>
        <p:spPr>
          <a:xfrm>
            <a:off x="4855247" y="2294327"/>
            <a:ext cx="2836007" cy="326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14494" y="3400730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내용</a:t>
            </a:r>
            <a:endParaRPr lang="ko-KR" altLang="en-US" sz="900" dirty="0"/>
          </a:p>
        </p:txBody>
      </p:sp>
      <p:sp>
        <p:nvSpPr>
          <p:cNvPr id="42" name="직사각형 41"/>
          <p:cNvSpPr/>
          <p:nvPr/>
        </p:nvSpPr>
        <p:spPr>
          <a:xfrm>
            <a:off x="4855247" y="3400730"/>
            <a:ext cx="2836007" cy="851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248015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564249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초기화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497347" y="2121159"/>
            <a:ext cx="4371158" cy="4188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614493" y="2791962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금액</a:t>
            </a:r>
            <a:endParaRPr lang="ko-KR" altLang="en-US" sz="900" dirty="0"/>
          </a:p>
        </p:txBody>
      </p:sp>
      <p:sp>
        <p:nvSpPr>
          <p:cNvPr id="36" name="직사각형 35"/>
          <p:cNvSpPr/>
          <p:nvPr/>
        </p:nvSpPr>
        <p:spPr>
          <a:xfrm>
            <a:off x="4855247" y="27809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55247" y="45811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투</a:t>
            </a:r>
            <a:r>
              <a:rPr lang="ko-KR" altLang="en-US" sz="1000" dirty="0">
                <a:solidFill>
                  <a:schemeClr val="tx1"/>
                </a:solidFill>
              </a:rPr>
              <a:t>자</a:t>
            </a:r>
            <a:r>
              <a:rPr lang="ko-KR" altLang="en-US" sz="1000" dirty="0" smtClean="0">
                <a:solidFill>
                  <a:schemeClr val="tx1"/>
                </a:solidFill>
              </a:rPr>
              <a:t>옵션 추가하기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14494" y="4635081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</a:t>
            </a:r>
            <a:r>
              <a:rPr lang="ko-KR" altLang="en-US" sz="1200" dirty="0"/>
              <a:t>자</a:t>
            </a:r>
            <a:r>
              <a:rPr lang="ko-KR" altLang="en-US" sz="1200" dirty="0" smtClean="0"/>
              <a:t> 옵션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1209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5320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투자상품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7" y="2645242"/>
            <a:ext cx="141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26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1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5247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8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5247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9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686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23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투자상품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상품</a:t>
              </a:r>
              <a:r>
                <a:rPr lang="ko-KR" altLang="en-US" sz="1200" dirty="0"/>
                <a:t>을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</a:t>
              </a:r>
              <a:r>
                <a:rPr lang="ko-KR" altLang="en-US" sz="1200" dirty="0"/>
                <a:t>자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투자 옵션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009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42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74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6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8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443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7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31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95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6" y="1520570"/>
            <a:ext cx="3752702" cy="4932766"/>
            <a:chOff x="2840034" y="1520570"/>
            <a:chExt cx="3049070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95232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입금 받으실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87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데이터 베이스 설계 현황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1221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87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53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36776" y="4437113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4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36776" y="5373216"/>
              <a:ext cx="1008112" cy="558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6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91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41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443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</a:t>
            </a:r>
            <a:r>
              <a:rPr lang="ko-KR" altLang="en-US" sz="1000"/>
              <a:t>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6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76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621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91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443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132987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132987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132987" y="2645242"/>
            <a:ext cx="2038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2987" y="2879358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14493" y="1779951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상품을 구성해주세요</a:t>
            </a:r>
            <a:endParaRPr lang="ko-KR" altLang="en-US" sz="900" dirty="0"/>
          </a:p>
        </p:txBody>
      </p:sp>
      <p:sp>
        <p:nvSpPr>
          <p:cNvPr id="28" name="직사각형 27"/>
          <p:cNvSpPr/>
          <p:nvPr/>
        </p:nvSpPr>
        <p:spPr>
          <a:xfrm>
            <a:off x="3495427" y="1520571"/>
            <a:ext cx="289014" cy="2128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14494" y="2318823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이름</a:t>
            </a:r>
            <a:endParaRPr lang="ko-KR" altLang="en-US" sz="900" dirty="0"/>
          </a:p>
        </p:txBody>
      </p:sp>
      <p:sp>
        <p:nvSpPr>
          <p:cNvPr id="34" name="직사각형 33"/>
          <p:cNvSpPr/>
          <p:nvPr/>
        </p:nvSpPr>
        <p:spPr>
          <a:xfrm>
            <a:off x="4855247" y="2294327"/>
            <a:ext cx="2836007" cy="326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14494" y="3400730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내용</a:t>
            </a:r>
            <a:endParaRPr lang="ko-KR" altLang="en-US" sz="900" dirty="0"/>
          </a:p>
        </p:txBody>
      </p:sp>
      <p:sp>
        <p:nvSpPr>
          <p:cNvPr id="42" name="직사각형 41"/>
          <p:cNvSpPr/>
          <p:nvPr/>
        </p:nvSpPr>
        <p:spPr>
          <a:xfrm>
            <a:off x="4855247" y="3400730"/>
            <a:ext cx="2836007" cy="851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248015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564249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초기화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497347" y="2121159"/>
            <a:ext cx="4371158" cy="4188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614493" y="2791962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금액</a:t>
            </a:r>
            <a:endParaRPr lang="ko-KR" altLang="en-US" sz="900" dirty="0"/>
          </a:p>
        </p:txBody>
      </p:sp>
      <p:sp>
        <p:nvSpPr>
          <p:cNvPr id="36" name="직사각형 35"/>
          <p:cNvSpPr/>
          <p:nvPr/>
        </p:nvSpPr>
        <p:spPr>
          <a:xfrm>
            <a:off x="4855247" y="27809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55247" y="45811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투</a:t>
            </a:r>
            <a:r>
              <a:rPr lang="ko-KR" altLang="en-US" sz="1000" dirty="0">
                <a:solidFill>
                  <a:schemeClr val="tx1"/>
                </a:solidFill>
              </a:rPr>
              <a:t>자</a:t>
            </a:r>
            <a:r>
              <a:rPr lang="ko-KR" altLang="en-US" sz="1000" dirty="0" smtClean="0">
                <a:solidFill>
                  <a:schemeClr val="tx1"/>
                </a:solidFill>
              </a:rPr>
              <a:t>옵션 추가하기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14494" y="4635081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</a:t>
            </a:r>
            <a:r>
              <a:rPr lang="ko-KR" altLang="en-US" sz="1200" dirty="0"/>
              <a:t>자</a:t>
            </a:r>
            <a:r>
              <a:rPr lang="ko-KR" altLang="en-US" sz="1200" dirty="0" smtClean="0"/>
              <a:t> 옵션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3359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52399"/>
            <a:ext cx="9374185" cy="6448184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20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5320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투자상품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709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7" y="2645242"/>
            <a:ext cx="141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71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621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79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5247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11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5247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8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66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투자상품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상품</a:t>
              </a:r>
              <a:r>
                <a:rPr lang="ko-KR" altLang="en-US" sz="1200" dirty="0"/>
                <a:t>을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</a:t>
              </a:r>
              <a:r>
                <a:rPr lang="ko-KR" altLang="en-US" sz="1200" dirty="0"/>
                <a:t>자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투자 옵션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229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62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5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user_w_hj_edit_category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승인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카테고리 우선순위에 따라 상품선택 페이지에 보여짐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카테고리명을</a:t>
                      </a:r>
                      <a:r>
                        <a:rPr lang="ko-KR" altLang="en-US" sz="1300" b="0" u="none" strike="noStrike" cap="none" dirty="0" smtClean="0"/>
                        <a:t> 클릭하여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</a:t>
                      </a:r>
                      <a:r>
                        <a:rPr lang="ko-KR" altLang="en-US" sz="1300" b="0" u="none" strike="noStrike" cap="none" dirty="0" smtClean="0"/>
                        <a:t> 수정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8585" y="2852936"/>
            <a:ext cx="6964068" cy="3456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09425" y="227687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추</a:t>
            </a:r>
            <a:r>
              <a:rPr lang="ko-KR" altLang="en-US" sz="1100">
                <a:solidFill>
                  <a:schemeClr val="tx1"/>
                </a:solidFill>
              </a:rPr>
              <a:t>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검</a:t>
            </a:r>
            <a:r>
              <a:rPr lang="ko-KR" altLang="en-US" sz="1100">
                <a:solidFill>
                  <a:schemeClr val="tx1"/>
                </a:solidFill>
              </a:rPr>
              <a:t>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20800" y="321297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우선순</a:t>
            </a:r>
            <a:r>
              <a:rPr lang="ko-KR" altLang="en-US" sz="1100" dirty="0">
                <a:solidFill>
                  <a:schemeClr val="tx1"/>
                </a:solidFill>
              </a:rPr>
              <a:t>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995677" y="2852936"/>
            <a:ext cx="50751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카테고리</a:t>
            </a:r>
            <a:r>
              <a:rPr lang="ko-KR" altLang="en-US" sz="1100" dirty="0" err="1">
                <a:solidFill>
                  <a:schemeClr val="tx1"/>
                </a:solidFill>
              </a:rPr>
              <a:t>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95677" y="321297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IT, </a:t>
            </a:r>
            <a:r>
              <a:rPr lang="ko-KR" altLang="en-US" sz="1100" dirty="0" smtClean="0">
                <a:solidFill>
                  <a:schemeClr val="tx1"/>
                </a:solidFill>
              </a:rPr>
              <a:t>가전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테크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카테고리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44362" y="357301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95677" y="357301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패션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잡화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9503" y="360902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20800" y="429309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044362" y="393305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95677" y="393305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뷰</a:t>
            </a:r>
            <a:r>
              <a:rPr lang="ko-KR" altLang="en-US" sz="1100" dirty="0" err="1">
                <a:solidFill>
                  <a:schemeClr val="tx1"/>
                </a:solidFill>
              </a:rPr>
              <a:t>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159503" y="396906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044362" y="430106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4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995677" y="430106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푸</a:t>
            </a:r>
            <a:r>
              <a:rPr lang="ko-KR" altLang="en-US" sz="1100" dirty="0" err="1">
                <a:solidFill>
                  <a:schemeClr val="tx1"/>
                </a:solidFill>
              </a:rPr>
              <a:t>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159503" y="433706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044362" y="466110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5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995677" y="466110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홈리</a:t>
            </a:r>
            <a:r>
              <a:rPr lang="ko-KR" altLang="en-US" sz="1100" dirty="0" err="1">
                <a:solidFill>
                  <a:schemeClr val="tx1"/>
                </a:solidFill>
              </a:rPr>
              <a:t>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159503" y="469710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64" name="직선 연결선 63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020800" y="538118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1044362" y="502114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6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995677" y="502114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여행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레저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59503" y="505714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3968994" y="595895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저</a:t>
            </a:r>
            <a:r>
              <a:rPr lang="ko-KR" altLang="en-US" sz="1100" dirty="0">
                <a:solidFill>
                  <a:schemeClr val="tx1"/>
                </a:solidFill>
              </a:rPr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137457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user_w_hj_admit_project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승인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32448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승인을 기다리는 프로젝트 리스트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리스트내용</a:t>
                      </a:r>
                      <a:r>
                        <a:rPr lang="en-US" altLang="ko-KR" sz="1300" b="0" u="none" strike="noStrike" cap="none" dirty="0" smtClean="0"/>
                        <a:t>: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분류</a:t>
                      </a:r>
                      <a:r>
                        <a:rPr lang="en-US" altLang="ko-KR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투자</a:t>
                      </a:r>
                      <a:r>
                        <a:rPr lang="en-US" altLang="ko-KR" sz="1300" b="0" u="none" strike="noStrike" cap="none" dirty="0" smtClean="0"/>
                        <a:t>),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카테고리</a:t>
                      </a:r>
                      <a:r>
                        <a:rPr lang="en-US" altLang="ko-KR" sz="1300" b="0" u="none" strike="noStrike" cap="none" dirty="0" smtClean="0"/>
                        <a:t>(IT </a:t>
                      </a:r>
                      <a:r>
                        <a:rPr lang="ko-KR" altLang="en-US" sz="1300" b="0" u="none" strike="noStrike" cap="none" dirty="0" smtClean="0"/>
                        <a:t>등</a:t>
                      </a:r>
                      <a:r>
                        <a:rPr lang="en-US" altLang="ko-KR" sz="1300" b="0" u="none" strike="noStrike" cap="none" dirty="0" smtClean="0"/>
                        <a:t>..),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프로젝트명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메이커</a:t>
                      </a:r>
                      <a:r>
                        <a:rPr lang="en-US" altLang="ko-KR" sz="1300" b="0" u="none" strike="noStrike" cap="none" dirty="0" smtClean="0"/>
                        <a:t>ID,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상세보기버튼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0800" y="2852936"/>
            <a:ext cx="7024955" cy="3456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20800" y="227687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분</a:t>
            </a:r>
            <a:r>
              <a:rPr lang="ko-KR" altLang="en-US" sz="1100" dirty="0">
                <a:solidFill>
                  <a:schemeClr val="tx1"/>
                </a:solidFill>
              </a:rPr>
              <a:t>류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995677" y="2276872"/>
            <a:ext cx="1175690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카테고</a:t>
            </a:r>
            <a:r>
              <a:rPr lang="ko-KR" altLang="en-US" sz="11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검</a:t>
            </a:r>
            <a:r>
              <a:rPr lang="ko-KR" altLang="en-US" sz="1100">
                <a:solidFill>
                  <a:schemeClr val="tx1"/>
                </a:solidFill>
              </a:rPr>
              <a:t>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20800" y="321297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분</a:t>
            </a:r>
            <a:r>
              <a:rPr lang="ko-KR" altLang="en-US" sz="1100" dirty="0">
                <a:solidFill>
                  <a:schemeClr val="tx1"/>
                </a:solidFill>
              </a:rPr>
              <a:t>류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027394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카테고</a:t>
            </a:r>
            <a:r>
              <a:rPr lang="ko-KR" altLang="en-US" sz="1100">
                <a:solidFill>
                  <a:schemeClr val="tx1"/>
                </a:solidFill>
              </a:rPr>
              <a:t>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989413" y="2852936"/>
            <a:ext cx="2929337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프로젝트명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934585" y="2852936"/>
            <a:ext cx="1136292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메이커</a:t>
            </a:r>
            <a:r>
              <a:rPr lang="en-US" altLang="ko-KR" sz="1100" dirty="0" smtClean="0">
                <a:solidFill>
                  <a:schemeClr val="tx1"/>
                </a:solidFill>
              </a:rPr>
              <a:t>ID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리워드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027394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967015" y="3212976"/>
            <a:ext cx="2951734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지능형 스피커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939388" y="3212976"/>
            <a:ext cx="113148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helloman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상세보</a:t>
            </a:r>
            <a:r>
              <a:rPr lang="ko-KR" altLang="en-US" sz="900" dirty="0">
                <a:solidFill>
                  <a:schemeClr val="tx1"/>
                </a:solidFill>
              </a:rPr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(</a:t>
            </a:r>
            <a:r>
              <a:rPr lang="ko-KR" altLang="en-US" dirty="0"/>
              <a:t>프로젝트 </a:t>
            </a:r>
            <a:r>
              <a:rPr lang="ko-KR" altLang="en-US" dirty="0" smtClean="0"/>
              <a:t>승인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90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구현 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6660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user_w_hj_admit_project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승인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484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상품 등록페이지와 유사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승인</a:t>
                      </a:r>
                      <a:r>
                        <a:rPr lang="en-US" altLang="ko-KR" sz="1300" b="0" u="none" strike="noStrike" cap="none" dirty="0" smtClean="0"/>
                        <a:t>-&gt;</a:t>
                      </a:r>
                      <a:r>
                        <a:rPr lang="ko-KR" altLang="en-US" sz="1300" b="0" u="none" strike="noStrike" cap="none" dirty="0" smtClean="0"/>
                        <a:t>등록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보류</a:t>
                      </a:r>
                      <a:r>
                        <a:rPr lang="en-US" altLang="ko-KR" sz="1300" b="0" u="none" strike="noStrike" cap="none" dirty="0" smtClean="0"/>
                        <a:t>-&gt;</a:t>
                      </a:r>
                      <a:r>
                        <a:rPr lang="ko-KR" altLang="en-US" sz="1300" b="0" u="none" strike="noStrike" cap="none" dirty="0" smtClean="0"/>
                        <a:t>내용이 미흡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메이커에게 알림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승인 거절</a:t>
                      </a:r>
                      <a:r>
                        <a:rPr lang="en-US" altLang="ko-KR" sz="1300" b="0" u="none" strike="noStrike" cap="none" dirty="0" smtClean="0"/>
                        <a:t>-&gt;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승인 거절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728241" y="6021288"/>
            <a:ext cx="1063503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승</a:t>
            </a:r>
            <a:r>
              <a:rPr lang="ko-KR" altLang="en-US" sz="1100">
                <a:solidFill>
                  <a:schemeClr val="tx1"/>
                </a:solidFill>
              </a:rPr>
              <a:t>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지능형 스피커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520020" y="2204864"/>
            <a:ext cx="6259860" cy="36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내용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사업자등록 정보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세부이미지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옵션들</a:t>
            </a:r>
            <a:r>
              <a:rPr lang="en-US" altLang="ko-KR" sz="1100" dirty="0" smtClean="0">
                <a:solidFill>
                  <a:schemeClr val="tx1"/>
                </a:solidFill>
              </a:rPr>
              <a:t>..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 등록페이지 참고</a:t>
            </a:r>
            <a:r>
              <a:rPr lang="en-US" altLang="ko-KR" sz="1100" dirty="0" smtClean="0">
                <a:solidFill>
                  <a:schemeClr val="tx1"/>
                </a:solidFill>
              </a:rPr>
              <a:t>. 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2877" y="6021288"/>
            <a:ext cx="1063503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보</a:t>
            </a:r>
            <a:r>
              <a:rPr lang="ko-KR" altLang="en-US" sz="1100">
                <a:solidFill>
                  <a:schemeClr val="tx1"/>
                </a:solidFill>
              </a:rPr>
              <a:t>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98373" y="6021288"/>
            <a:ext cx="1240753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승인거</a:t>
            </a:r>
            <a:r>
              <a:rPr lang="ko-KR" altLang="en-US" sz="1100">
                <a:solidFill>
                  <a:schemeClr val="tx1"/>
                </a:solidFill>
              </a:rPr>
              <a:t>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50991" y="587727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52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로그인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마이페이지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회원관리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5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전체동의 체크박스 클릭시 모든 </a:t>
                      </a:r>
                    </a:p>
                    <a:p>
                      <a:pPr algn="l">
                        <a:defRPr sz="1500"/>
                      </a:pPr>
                      <a:r>
                        <a:t>체크박스가 일괄적으로 체크됨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필수 체크박스에 체크하지 않으면</a:t>
                      </a:r>
                    </a:p>
                    <a:p>
                      <a:pPr algn="l">
                        <a:defRPr sz="1500"/>
                      </a:pPr>
                      <a:r>
                        <a:t>다음으로 버튼클릭시 필수항목 </a:t>
                      </a:r>
                    </a:p>
                    <a:p>
                      <a:pPr algn="l">
                        <a:defRPr sz="1500"/>
                      </a:pPr>
                      <a:r>
                        <a:t>동의되지 않았다고 팝업알림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뒤로가기 클릭시 로그인 화면으로 </a:t>
                      </a:r>
                    </a:p>
                    <a:p>
                      <a:pPr algn="l">
                        <a:defRPr sz="1500"/>
                      </a:pPr>
                      <a:r>
                        <a:t>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01" name="TextBox 7"/>
          <p:cNvSpPr txBox="1"/>
          <p:nvPr/>
        </p:nvSpPr>
        <p:spPr>
          <a:xfrm>
            <a:off x="3299581" y="1479063"/>
            <a:ext cx="1696137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Fun딩 이용약관</a:t>
            </a:r>
          </a:p>
        </p:txBody>
      </p:sp>
      <p:sp>
        <p:nvSpPr>
          <p:cNvPr id="102" name="TextBox 9"/>
          <p:cNvSpPr txBox="1"/>
          <p:nvPr/>
        </p:nvSpPr>
        <p:spPr>
          <a:xfrm>
            <a:off x="3920602" y="2062477"/>
            <a:ext cx="131184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"/>
            </a:lvl1pPr>
          </a:lstStyle>
          <a:p>
            <a:r>
              <a:t>전체동의</a:t>
            </a:r>
          </a:p>
        </p:txBody>
      </p:sp>
      <p:sp>
        <p:nvSpPr>
          <p:cNvPr id="103" name="직사각형 10"/>
          <p:cNvSpPr/>
          <p:nvPr/>
        </p:nvSpPr>
        <p:spPr>
          <a:xfrm>
            <a:off x="3594225" y="2145671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TextBox 15"/>
          <p:cNvSpPr txBox="1"/>
          <p:nvPr/>
        </p:nvSpPr>
        <p:spPr>
          <a:xfrm>
            <a:off x="2589290" y="2779414"/>
            <a:ext cx="3610797" cy="3676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이용약관</a:t>
            </a:r>
          </a:p>
        </p:txBody>
      </p:sp>
      <p:sp>
        <p:nvSpPr>
          <p:cNvPr id="105" name="TextBox 48"/>
          <p:cNvSpPr txBox="1"/>
          <p:nvPr/>
        </p:nvSpPr>
        <p:spPr>
          <a:xfrm>
            <a:off x="3830068" y="3337850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6" name="직사각형 49"/>
          <p:cNvSpPr/>
          <p:nvPr/>
        </p:nvSpPr>
        <p:spPr>
          <a:xfrm>
            <a:off x="3594225" y="3403875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TextBox 50"/>
          <p:cNvSpPr txBox="1"/>
          <p:nvPr/>
        </p:nvSpPr>
        <p:spPr>
          <a:xfrm>
            <a:off x="2589290" y="3858652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이용약관2</a:t>
            </a:r>
          </a:p>
        </p:txBody>
      </p:sp>
      <p:sp>
        <p:nvSpPr>
          <p:cNvPr id="108" name="TextBox 51"/>
          <p:cNvSpPr txBox="1"/>
          <p:nvPr/>
        </p:nvSpPr>
        <p:spPr>
          <a:xfrm>
            <a:off x="3830068" y="4417088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9" name="직사각형 52"/>
          <p:cNvSpPr/>
          <p:nvPr/>
        </p:nvSpPr>
        <p:spPr>
          <a:xfrm>
            <a:off x="3594225" y="4483113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TextBox 53"/>
          <p:cNvSpPr txBox="1"/>
          <p:nvPr/>
        </p:nvSpPr>
        <p:spPr>
          <a:xfrm>
            <a:off x="2589290" y="4940246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이용약관3</a:t>
            </a:r>
          </a:p>
        </p:txBody>
      </p:sp>
      <p:sp>
        <p:nvSpPr>
          <p:cNvPr id="111" name="TextBox 54"/>
          <p:cNvSpPr txBox="1"/>
          <p:nvPr/>
        </p:nvSpPr>
        <p:spPr>
          <a:xfrm>
            <a:off x="3830068" y="5498681"/>
            <a:ext cx="1936537" cy="33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동의합니다(선택)</a:t>
            </a:r>
          </a:p>
        </p:txBody>
      </p:sp>
      <p:sp>
        <p:nvSpPr>
          <p:cNvPr id="112" name="직사각형 55"/>
          <p:cNvSpPr/>
          <p:nvPr/>
        </p:nvSpPr>
        <p:spPr>
          <a:xfrm>
            <a:off x="3594225" y="5564708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5" name="직사각형 27"/>
          <p:cNvGrpSpPr/>
          <p:nvPr/>
        </p:nvGrpSpPr>
        <p:grpSpPr>
          <a:xfrm>
            <a:off x="3248236" y="6021840"/>
            <a:ext cx="997840" cy="397068"/>
            <a:chOff x="0" y="0"/>
            <a:chExt cx="997838" cy="397066"/>
          </a:xfrm>
        </p:grpSpPr>
        <p:sp>
          <p:nvSpPr>
            <p:cNvPr id="113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4" name="뒤로가기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뒤로가기</a:t>
              </a:r>
            </a:p>
          </p:txBody>
        </p:sp>
      </p:grpSp>
      <p:grpSp>
        <p:nvGrpSpPr>
          <p:cNvPr id="118" name="직사각형 56"/>
          <p:cNvGrpSpPr/>
          <p:nvPr/>
        </p:nvGrpSpPr>
        <p:grpSpPr>
          <a:xfrm>
            <a:off x="4461400" y="6021840"/>
            <a:ext cx="997839" cy="397068"/>
            <a:chOff x="0" y="0"/>
            <a:chExt cx="997838" cy="397066"/>
          </a:xfrm>
        </p:grpSpPr>
        <p:sp>
          <p:nvSpPr>
            <p:cNvPr id="116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7" name="다음으로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다음으로</a:t>
              </a:r>
            </a:p>
          </p:txBody>
        </p:sp>
      </p:grpSp>
      <p:graphicFrame>
        <p:nvGraphicFramePr>
          <p:cNvPr id="119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User_w_ys_access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2" name="직사각형 58"/>
          <p:cNvGrpSpPr/>
          <p:nvPr/>
        </p:nvGrpSpPr>
        <p:grpSpPr>
          <a:xfrm>
            <a:off x="3285430" y="1927628"/>
            <a:ext cx="271605" cy="370841"/>
            <a:chOff x="0" y="0"/>
            <a:chExt cx="271603" cy="370840"/>
          </a:xfrm>
        </p:grpSpPr>
        <p:sp>
          <p:nvSpPr>
            <p:cNvPr id="12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5" name="직사각형 59"/>
          <p:cNvGrpSpPr/>
          <p:nvPr/>
        </p:nvGrpSpPr>
        <p:grpSpPr>
          <a:xfrm>
            <a:off x="5441131" y="3330219"/>
            <a:ext cx="271605" cy="370841"/>
            <a:chOff x="0" y="0"/>
            <a:chExt cx="271603" cy="370840"/>
          </a:xfrm>
        </p:grpSpPr>
        <p:sp>
          <p:nvSpPr>
            <p:cNvPr id="1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8" name="직사각형 60"/>
          <p:cNvGrpSpPr/>
          <p:nvPr/>
        </p:nvGrpSpPr>
        <p:grpSpPr>
          <a:xfrm>
            <a:off x="3032911" y="5836419"/>
            <a:ext cx="271604" cy="370841"/>
            <a:chOff x="0" y="0"/>
            <a:chExt cx="271603" cy="370840"/>
          </a:xfrm>
        </p:grpSpPr>
        <p:sp>
          <p:nvSpPr>
            <p:cNvPr id="1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181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User_w_ys_joinus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35" name="타원 34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extBox 89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등록</a:t>
            </a:r>
          </a:p>
        </p:txBody>
      </p:sp>
      <p:grpSp>
        <p:nvGrpSpPr>
          <p:cNvPr id="139" name="직사각형 1"/>
          <p:cNvGrpSpPr/>
          <p:nvPr/>
        </p:nvGrpSpPr>
        <p:grpSpPr>
          <a:xfrm>
            <a:off x="2433304" y="2526757"/>
            <a:ext cx="1394539" cy="247651"/>
            <a:chOff x="0" y="0"/>
            <a:chExt cx="1394538" cy="247650"/>
          </a:xfrm>
        </p:grpSpPr>
        <p:sp>
          <p:nvSpPr>
            <p:cNvPr id="13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38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grpSp>
        <p:nvGrpSpPr>
          <p:cNvPr id="142" name="직사각형 11"/>
          <p:cNvGrpSpPr/>
          <p:nvPr/>
        </p:nvGrpSpPr>
        <p:grpSpPr>
          <a:xfrm>
            <a:off x="2433304" y="2845911"/>
            <a:ext cx="1394539" cy="247651"/>
            <a:chOff x="0" y="0"/>
            <a:chExt cx="1394538" cy="247650"/>
          </a:xfrm>
        </p:grpSpPr>
        <p:sp>
          <p:nvSpPr>
            <p:cNvPr id="14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1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grpSp>
        <p:nvGrpSpPr>
          <p:cNvPr id="145" name="직사각형 12"/>
          <p:cNvGrpSpPr/>
          <p:nvPr/>
        </p:nvGrpSpPr>
        <p:grpSpPr>
          <a:xfrm>
            <a:off x="2433304" y="3164058"/>
            <a:ext cx="1394539" cy="252734"/>
            <a:chOff x="0" y="0"/>
            <a:chExt cx="1394538" cy="252732"/>
          </a:xfrm>
        </p:grpSpPr>
        <p:sp>
          <p:nvSpPr>
            <p:cNvPr id="143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4" name="비밀번호 확인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 확인</a:t>
              </a:r>
            </a:p>
          </p:txBody>
        </p:sp>
      </p:grpSp>
      <p:grpSp>
        <p:nvGrpSpPr>
          <p:cNvPr id="148" name="직사각형 16"/>
          <p:cNvGrpSpPr/>
          <p:nvPr/>
        </p:nvGrpSpPr>
        <p:grpSpPr>
          <a:xfrm>
            <a:off x="2433304" y="3488782"/>
            <a:ext cx="1394539" cy="247651"/>
            <a:chOff x="0" y="0"/>
            <a:chExt cx="1394538" cy="247650"/>
          </a:xfrm>
        </p:grpSpPr>
        <p:sp>
          <p:nvSpPr>
            <p:cNvPr id="14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7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151" name="직사각형 17"/>
          <p:cNvGrpSpPr/>
          <p:nvPr/>
        </p:nvGrpSpPr>
        <p:grpSpPr>
          <a:xfrm>
            <a:off x="2433304" y="5186862"/>
            <a:ext cx="1394539" cy="247651"/>
            <a:chOff x="0" y="0"/>
            <a:chExt cx="1394538" cy="247650"/>
          </a:xfrm>
        </p:grpSpPr>
        <p:sp>
          <p:nvSpPr>
            <p:cNvPr id="14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0" name="핸드폰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grpSp>
        <p:nvGrpSpPr>
          <p:cNvPr id="154" name="직사각형 18"/>
          <p:cNvGrpSpPr/>
          <p:nvPr/>
        </p:nvGrpSpPr>
        <p:grpSpPr>
          <a:xfrm>
            <a:off x="2433304" y="3808233"/>
            <a:ext cx="1394539" cy="247651"/>
            <a:chOff x="0" y="0"/>
            <a:chExt cx="1394538" cy="247650"/>
          </a:xfrm>
        </p:grpSpPr>
        <p:sp>
          <p:nvSpPr>
            <p:cNvPr id="15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3" name="생년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생년월일</a:t>
              </a:r>
            </a:p>
          </p:txBody>
        </p:sp>
      </p:grpSp>
      <p:sp>
        <p:nvSpPr>
          <p:cNvPr id="155" name="직사각형 2"/>
          <p:cNvSpPr/>
          <p:nvPr/>
        </p:nvSpPr>
        <p:spPr>
          <a:xfrm>
            <a:off x="4062079" y="252624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직사각형 19"/>
          <p:cNvSpPr/>
          <p:nvPr/>
        </p:nvSpPr>
        <p:spPr>
          <a:xfrm>
            <a:off x="4062079" y="284992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직사각형 20"/>
          <p:cNvSpPr/>
          <p:nvPr/>
        </p:nvSpPr>
        <p:spPr>
          <a:xfrm>
            <a:off x="4062079" y="316659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직사각형 21"/>
          <p:cNvSpPr/>
          <p:nvPr/>
        </p:nvSpPr>
        <p:spPr>
          <a:xfrm>
            <a:off x="4062079" y="349278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직사각형 22"/>
          <p:cNvSpPr/>
          <p:nvPr/>
        </p:nvSpPr>
        <p:spPr>
          <a:xfrm>
            <a:off x="4062079" y="518054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2" name="직사각형 23"/>
          <p:cNvGrpSpPr/>
          <p:nvPr/>
        </p:nvGrpSpPr>
        <p:grpSpPr>
          <a:xfrm>
            <a:off x="6447990" y="2515878"/>
            <a:ext cx="1052615" cy="247651"/>
            <a:chOff x="0" y="0"/>
            <a:chExt cx="1052614" cy="247650"/>
          </a:xfrm>
        </p:grpSpPr>
        <p:sp>
          <p:nvSpPr>
            <p:cNvPr id="160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1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165" name="직사각형 24"/>
          <p:cNvGrpSpPr/>
          <p:nvPr/>
        </p:nvGrpSpPr>
        <p:grpSpPr>
          <a:xfrm>
            <a:off x="6447990" y="5186862"/>
            <a:ext cx="1052615" cy="247651"/>
            <a:chOff x="0" y="0"/>
            <a:chExt cx="1052614" cy="247650"/>
          </a:xfrm>
        </p:grpSpPr>
        <p:sp>
          <p:nvSpPr>
            <p:cNvPr id="16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4" name="인증번호받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인증번호받기</a:t>
              </a:r>
            </a:p>
          </p:txBody>
        </p:sp>
      </p:grpSp>
      <p:sp>
        <p:nvSpPr>
          <p:cNvPr id="166" name="직사각형 25"/>
          <p:cNvSpPr/>
          <p:nvPr/>
        </p:nvSpPr>
        <p:spPr>
          <a:xfrm>
            <a:off x="4062079" y="380582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" name="직사각형 26"/>
          <p:cNvGrpSpPr/>
          <p:nvPr/>
        </p:nvGrpSpPr>
        <p:grpSpPr>
          <a:xfrm>
            <a:off x="2433304" y="4127684"/>
            <a:ext cx="1394539" cy="247651"/>
            <a:chOff x="0" y="0"/>
            <a:chExt cx="1394538" cy="247650"/>
          </a:xfrm>
        </p:grpSpPr>
        <p:sp>
          <p:nvSpPr>
            <p:cNvPr id="1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8" name="성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성별</a:t>
              </a:r>
            </a:p>
          </p:txBody>
        </p:sp>
      </p:grpSp>
      <p:grpSp>
        <p:nvGrpSpPr>
          <p:cNvPr id="172" name="직사각형 29"/>
          <p:cNvGrpSpPr/>
          <p:nvPr/>
        </p:nvGrpSpPr>
        <p:grpSpPr>
          <a:xfrm>
            <a:off x="4266724" y="4114184"/>
            <a:ext cx="676818" cy="243841"/>
            <a:chOff x="0" y="0"/>
            <a:chExt cx="676817" cy="243840"/>
          </a:xfrm>
        </p:grpSpPr>
        <p:sp>
          <p:nvSpPr>
            <p:cNvPr id="170" name="직사각형"/>
            <p:cNvSpPr/>
            <p:nvPr/>
          </p:nvSpPr>
          <p:spPr>
            <a:xfrm>
              <a:off x="0" y="4673"/>
              <a:ext cx="676818" cy="2344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1" name="남성"/>
            <p:cNvSpPr txBox="1"/>
            <p:nvPr/>
          </p:nvSpPr>
          <p:spPr>
            <a:xfrm>
              <a:off x="45719" y="0"/>
              <a:ext cx="585379" cy="24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남성</a:t>
              </a:r>
            </a:p>
          </p:txBody>
        </p:sp>
      </p:grpSp>
      <p:grpSp>
        <p:nvGrpSpPr>
          <p:cNvPr id="175" name="직사각형 31"/>
          <p:cNvGrpSpPr/>
          <p:nvPr/>
        </p:nvGrpSpPr>
        <p:grpSpPr>
          <a:xfrm>
            <a:off x="5459279" y="4112279"/>
            <a:ext cx="676818" cy="247651"/>
            <a:chOff x="0" y="0"/>
            <a:chExt cx="676817" cy="247650"/>
          </a:xfrm>
        </p:grpSpPr>
        <p:sp>
          <p:nvSpPr>
            <p:cNvPr id="173" name="직사각형"/>
            <p:cNvSpPr/>
            <p:nvPr/>
          </p:nvSpPr>
          <p:spPr>
            <a:xfrm>
              <a:off x="-1" y="0"/>
              <a:ext cx="67681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4" name="여성"/>
            <p:cNvSpPr txBox="1"/>
            <p:nvPr/>
          </p:nvSpPr>
          <p:spPr>
            <a:xfrm>
              <a:off x="45719" y="1904"/>
              <a:ext cx="58537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여성</a:t>
              </a:r>
            </a:p>
          </p:txBody>
        </p:sp>
      </p:grpSp>
      <p:grpSp>
        <p:nvGrpSpPr>
          <p:cNvPr id="178" name="직사각형 33"/>
          <p:cNvGrpSpPr/>
          <p:nvPr/>
        </p:nvGrpSpPr>
        <p:grpSpPr>
          <a:xfrm>
            <a:off x="2433304" y="1855334"/>
            <a:ext cx="1394539" cy="247651"/>
            <a:chOff x="0" y="0"/>
            <a:chExt cx="1394538" cy="247650"/>
          </a:xfrm>
        </p:grpSpPr>
        <p:sp>
          <p:nvSpPr>
            <p:cNvPr id="17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7" name="회원구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회원구분</a:t>
              </a:r>
            </a:p>
          </p:txBody>
        </p:sp>
      </p:grpSp>
      <p:sp>
        <p:nvSpPr>
          <p:cNvPr id="179" name="타원 3"/>
          <p:cNvSpPr/>
          <p:nvPr/>
        </p:nvSpPr>
        <p:spPr>
          <a:xfrm>
            <a:off x="4062079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" name="직사각형 35"/>
          <p:cNvGrpSpPr/>
          <p:nvPr/>
        </p:nvGrpSpPr>
        <p:grpSpPr>
          <a:xfrm>
            <a:off x="4257671" y="1855334"/>
            <a:ext cx="866589" cy="247651"/>
            <a:chOff x="0" y="0"/>
            <a:chExt cx="866587" cy="247650"/>
          </a:xfrm>
        </p:grpSpPr>
        <p:sp>
          <p:nvSpPr>
            <p:cNvPr id="180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1" name="메이커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메이커회원</a:t>
              </a:r>
            </a:p>
          </p:txBody>
        </p:sp>
      </p:grpSp>
      <p:sp>
        <p:nvSpPr>
          <p:cNvPr id="183" name="타원 36"/>
          <p:cNvSpPr/>
          <p:nvPr/>
        </p:nvSpPr>
        <p:spPr>
          <a:xfrm>
            <a:off x="5171600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6" name="직사각형 37"/>
          <p:cNvGrpSpPr/>
          <p:nvPr/>
        </p:nvGrpSpPr>
        <p:grpSpPr>
          <a:xfrm>
            <a:off x="5367192" y="1855334"/>
            <a:ext cx="866589" cy="247651"/>
            <a:chOff x="0" y="0"/>
            <a:chExt cx="866587" cy="247650"/>
          </a:xfrm>
        </p:grpSpPr>
        <p:sp>
          <p:nvSpPr>
            <p:cNvPr id="184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5" name="서포터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서포터회원</a:t>
              </a:r>
            </a:p>
          </p:txBody>
        </p:sp>
      </p:grpSp>
      <p:sp>
        <p:nvSpPr>
          <p:cNvPr id="187" name="타원 38"/>
          <p:cNvSpPr/>
          <p:nvPr/>
        </p:nvSpPr>
        <p:spPr>
          <a:xfrm>
            <a:off x="4062079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타원 40"/>
          <p:cNvSpPr/>
          <p:nvPr/>
        </p:nvSpPr>
        <p:spPr>
          <a:xfrm>
            <a:off x="5237517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1" name="직사각형 41"/>
          <p:cNvGrpSpPr/>
          <p:nvPr/>
        </p:nvGrpSpPr>
        <p:grpSpPr>
          <a:xfrm>
            <a:off x="2433304" y="5500876"/>
            <a:ext cx="1394539" cy="252734"/>
            <a:chOff x="0" y="0"/>
            <a:chExt cx="1394538" cy="252732"/>
          </a:xfrm>
        </p:grpSpPr>
        <p:sp>
          <p:nvSpPr>
            <p:cNvPr id="189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0" name="인증번호 입력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 입력</a:t>
              </a:r>
            </a:p>
          </p:txBody>
        </p:sp>
      </p:grpSp>
      <p:sp>
        <p:nvSpPr>
          <p:cNvPr id="192" name="직사각형 42"/>
          <p:cNvSpPr/>
          <p:nvPr/>
        </p:nvSpPr>
        <p:spPr>
          <a:xfrm>
            <a:off x="4062079" y="5487942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5" name="직사각형 43"/>
          <p:cNvGrpSpPr/>
          <p:nvPr/>
        </p:nvGrpSpPr>
        <p:grpSpPr>
          <a:xfrm>
            <a:off x="6447990" y="5493908"/>
            <a:ext cx="1052615" cy="247651"/>
            <a:chOff x="0" y="0"/>
            <a:chExt cx="1052614" cy="247650"/>
          </a:xfrm>
        </p:grpSpPr>
        <p:sp>
          <p:nvSpPr>
            <p:cNvPr id="19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4" name="인증번호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인증번호확인</a:t>
              </a:r>
            </a:p>
          </p:txBody>
        </p:sp>
      </p:grpSp>
      <p:grpSp>
        <p:nvGrpSpPr>
          <p:cNvPr id="198" name="직사각형 44"/>
          <p:cNvGrpSpPr/>
          <p:nvPr/>
        </p:nvGrpSpPr>
        <p:grpSpPr>
          <a:xfrm>
            <a:off x="4062079" y="6108265"/>
            <a:ext cx="1394539" cy="482789"/>
            <a:chOff x="0" y="0"/>
            <a:chExt cx="1394538" cy="482788"/>
          </a:xfrm>
        </p:grpSpPr>
        <p:sp>
          <p:nvSpPr>
            <p:cNvPr id="196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7" name="회원가입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 완료</a:t>
              </a:r>
            </a:p>
          </p:txBody>
        </p:sp>
      </p:grpSp>
      <p:sp>
        <p:nvSpPr>
          <p:cNvPr id="199" name="TextBox 4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회원가입</a:t>
            </a:r>
          </a:p>
        </p:txBody>
      </p:sp>
      <p:grpSp>
        <p:nvGrpSpPr>
          <p:cNvPr id="202" name="직사각형 45"/>
          <p:cNvGrpSpPr/>
          <p:nvPr/>
        </p:nvGrpSpPr>
        <p:grpSpPr>
          <a:xfrm>
            <a:off x="2433304" y="4832653"/>
            <a:ext cx="1394539" cy="247651"/>
            <a:chOff x="0" y="0"/>
            <a:chExt cx="1394538" cy="247650"/>
          </a:xfrm>
        </p:grpSpPr>
        <p:sp>
          <p:nvSpPr>
            <p:cNvPr id="20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1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203" name="직사각형 46"/>
          <p:cNvSpPr/>
          <p:nvPr/>
        </p:nvSpPr>
        <p:spPr>
          <a:xfrm>
            <a:off x="4062079" y="482633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6" name="직사각형 47"/>
          <p:cNvGrpSpPr/>
          <p:nvPr/>
        </p:nvGrpSpPr>
        <p:grpSpPr>
          <a:xfrm>
            <a:off x="6447990" y="4832653"/>
            <a:ext cx="1052615" cy="247651"/>
            <a:chOff x="0" y="0"/>
            <a:chExt cx="1052614" cy="247650"/>
          </a:xfrm>
        </p:grpSpPr>
        <p:sp>
          <p:nvSpPr>
            <p:cNvPr id="204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5" name="주소찾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주소찾기</a:t>
              </a:r>
            </a:p>
          </p:txBody>
        </p:sp>
      </p:grpSp>
      <p:grpSp>
        <p:nvGrpSpPr>
          <p:cNvPr id="209" name="직사각형 48"/>
          <p:cNvGrpSpPr/>
          <p:nvPr/>
        </p:nvGrpSpPr>
        <p:grpSpPr>
          <a:xfrm>
            <a:off x="2433304" y="2209686"/>
            <a:ext cx="1394539" cy="247651"/>
            <a:chOff x="0" y="0"/>
            <a:chExt cx="1394538" cy="247650"/>
          </a:xfrm>
        </p:grpSpPr>
        <p:sp>
          <p:nvSpPr>
            <p:cNvPr id="20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210" name="직사각형 49"/>
          <p:cNvSpPr/>
          <p:nvPr/>
        </p:nvSpPr>
        <p:spPr>
          <a:xfrm>
            <a:off x="4062079" y="2209170"/>
            <a:ext cx="2171701" cy="2396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직사각형 50"/>
          <p:cNvGrpSpPr/>
          <p:nvPr/>
        </p:nvGrpSpPr>
        <p:grpSpPr>
          <a:xfrm>
            <a:off x="6447990" y="2208833"/>
            <a:ext cx="1052615" cy="247651"/>
            <a:chOff x="0" y="0"/>
            <a:chExt cx="1052614" cy="247650"/>
          </a:xfrm>
        </p:grpSpPr>
        <p:sp>
          <p:nvSpPr>
            <p:cNvPr id="211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2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216" name="직사각형 51"/>
          <p:cNvGrpSpPr/>
          <p:nvPr/>
        </p:nvGrpSpPr>
        <p:grpSpPr>
          <a:xfrm>
            <a:off x="2433304" y="4472125"/>
            <a:ext cx="1394539" cy="247651"/>
            <a:chOff x="0" y="0"/>
            <a:chExt cx="1394538" cy="247650"/>
          </a:xfrm>
        </p:grpSpPr>
        <p:sp>
          <p:nvSpPr>
            <p:cNvPr id="214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5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217" name="직사각형 52"/>
          <p:cNvSpPr/>
          <p:nvPr/>
        </p:nvSpPr>
        <p:spPr>
          <a:xfrm>
            <a:off x="4062079" y="4465808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4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하단의 버튼과 이미지아이콘에 모두 링크를 걸어 어디를 눌러도 해당 화면으로 넘어갈 수 있게 설정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SNS로그인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4" name="TextBox 4"/>
          <p:cNvSpPr txBox="1"/>
          <p:nvPr/>
        </p:nvSpPr>
        <p:spPr>
          <a:xfrm>
            <a:off x="1139419" y="2567738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27" name="직사각형 45"/>
          <p:cNvGrpSpPr/>
          <p:nvPr/>
        </p:nvGrpSpPr>
        <p:grpSpPr>
          <a:xfrm>
            <a:off x="1174875" y="3266954"/>
            <a:ext cx="769849" cy="247651"/>
            <a:chOff x="0" y="0"/>
            <a:chExt cx="769848" cy="247650"/>
          </a:xfrm>
        </p:grpSpPr>
        <p:sp>
          <p:nvSpPr>
            <p:cNvPr id="22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6" name="아이디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30" name="직사각형 46"/>
          <p:cNvGrpSpPr/>
          <p:nvPr/>
        </p:nvGrpSpPr>
        <p:grpSpPr>
          <a:xfrm>
            <a:off x="1174875" y="3779470"/>
            <a:ext cx="769849" cy="247651"/>
            <a:chOff x="0" y="0"/>
            <a:chExt cx="769848" cy="247650"/>
          </a:xfrm>
        </p:grpSpPr>
        <p:sp>
          <p:nvSpPr>
            <p:cNvPr id="228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9" name="비밀번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31" name="직사각형 47"/>
          <p:cNvSpPr/>
          <p:nvPr/>
        </p:nvSpPr>
        <p:spPr>
          <a:xfrm>
            <a:off x="2184489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32" name="직사각형 48"/>
          <p:cNvSpPr/>
          <p:nvPr/>
        </p:nvSpPr>
        <p:spPr>
          <a:xfrm>
            <a:off x="2184489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35" name="직사각형 49"/>
          <p:cNvGrpSpPr/>
          <p:nvPr/>
        </p:nvGrpSpPr>
        <p:grpSpPr>
          <a:xfrm>
            <a:off x="1982557" y="4313804"/>
            <a:ext cx="769849" cy="247651"/>
            <a:chOff x="0" y="0"/>
            <a:chExt cx="769848" cy="247650"/>
          </a:xfrm>
        </p:grpSpPr>
        <p:sp>
          <p:nvSpPr>
            <p:cNvPr id="233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4" name="로그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38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236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7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39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240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43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241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2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46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244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5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4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직사각형 23"/>
          <p:cNvGrpSpPr/>
          <p:nvPr/>
        </p:nvGrpSpPr>
        <p:grpSpPr>
          <a:xfrm>
            <a:off x="4421349" y="2867783"/>
            <a:ext cx="271605" cy="370841"/>
            <a:chOff x="0" y="0"/>
            <a:chExt cx="271603" cy="370840"/>
          </a:xfrm>
        </p:grpSpPr>
        <p:sp>
          <p:nvSpPr>
            <p:cNvPr id="25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53" name="그림 24" descr="그림 2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4641" y="4700797"/>
            <a:ext cx="2080493" cy="3665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직사각형 25"/>
          <p:cNvGrpSpPr/>
          <p:nvPr/>
        </p:nvGrpSpPr>
        <p:grpSpPr>
          <a:xfrm>
            <a:off x="1068839" y="4544725"/>
            <a:ext cx="271605" cy="370841"/>
            <a:chOff x="0" y="0"/>
            <a:chExt cx="271603" cy="370840"/>
          </a:xfrm>
        </p:grpSpPr>
        <p:sp>
          <p:nvSpPr>
            <p:cNvPr id="2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30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9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0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1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2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63" name="TextBox 4"/>
          <p:cNvSpPr txBox="1"/>
          <p:nvPr/>
        </p:nvSpPr>
        <p:spPr>
          <a:xfrm>
            <a:off x="3022540" y="2522467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66" name="직사각형 45"/>
          <p:cNvGrpSpPr/>
          <p:nvPr/>
        </p:nvGrpSpPr>
        <p:grpSpPr>
          <a:xfrm>
            <a:off x="3039890" y="3103995"/>
            <a:ext cx="769850" cy="358953"/>
            <a:chOff x="0" y="0"/>
            <a:chExt cx="769848" cy="358951"/>
          </a:xfrm>
        </p:grpSpPr>
        <p:sp>
          <p:nvSpPr>
            <p:cNvPr id="264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5" name="아이디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69" name="직사각형 46"/>
          <p:cNvGrpSpPr/>
          <p:nvPr/>
        </p:nvGrpSpPr>
        <p:grpSpPr>
          <a:xfrm>
            <a:off x="3039890" y="3734201"/>
            <a:ext cx="769850" cy="358953"/>
            <a:chOff x="0" y="0"/>
            <a:chExt cx="769848" cy="358951"/>
          </a:xfrm>
        </p:grpSpPr>
        <p:sp>
          <p:nvSpPr>
            <p:cNvPr id="267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8" name="비밀번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70" name="직사각형 47"/>
          <p:cNvSpPr/>
          <p:nvPr/>
        </p:nvSpPr>
        <p:spPr>
          <a:xfrm>
            <a:off x="4049505" y="3103995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71" name="직사각형 48"/>
          <p:cNvSpPr/>
          <p:nvPr/>
        </p:nvSpPr>
        <p:spPr>
          <a:xfrm>
            <a:off x="4049505" y="3734201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74" name="직사각형 49"/>
          <p:cNvGrpSpPr/>
          <p:nvPr/>
        </p:nvGrpSpPr>
        <p:grpSpPr>
          <a:xfrm>
            <a:off x="3847572" y="4268535"/>
            <a:ext cx="769849" cy="358953"/>
            <a:chOff x="0" y="0"/>
            <a:chExt cx="769848" cy="358951"/>
          </a:xfrm>
        </p:grpSpPr>
        <p:sp>
          <p:nvSpPr>
            <p:cNvPr id="272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3" name="로그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77" name="직사각형 50"/>
          <p:cNvGrpSpPr/>
          <p:nvPr/>
        </p:nvGrpSpPr>
        <p:grpSpPr>
          <a:xfrm>
            <a:off x="2675478" y="5884421"/>
            <a:ext cx="769849" cy="247651"/>
            <a:chOff x="0" y="0"/>
            <a:chExt cx="769848" cy="247650"/>
          </a:xfrm>
        </p:grpSpPr>
        <p:sp>
          <p:nvSpPr>
            <p:cNvPr id="27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6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78" name="직사각형 7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grpSp>
        <p:nvGrpSpPr>
          <p:cNvPr id="281" name="직사각형 53"/>
          <p:cNvGrpSpPr/>
          <p:nvPr/>
        </p:nvGrpSpPr>
        <p:grpSpPr>
          <a:xfrm>
            <a:off x="3648404" y="5884421"/>
            <a:ext cx="852625" cy="247651"/>
            <a:chOff x="0" y="0"/>
            <a:chExt cx="852624" cy="247650"/>
          </a:xfrm>
        </p:grpSpPr>
        <p:sp>
          <p:nvSpPr>
            <p:cNvPr id="27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84" name="직사각형 54"/>
          <p:cNvGrpSpPr/>
          <p:nvPr/>
        </p:nvGrpSpPr>
        <p:grpSpPr>
          <a:xfrm>
            <a:off x="4704105" y="5884421"/>
            <a:ext cx="991980" cy="247651"/>
            <a:chOff x="0" y="0"/>
            <a:chExt cx="991978" cy="247650"/>
          </a:xfrm>
        </p:grpSpPr>
        <p:sp>
          <p:nvSpPr>
            <p:cNvPr id="28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85" name="그림 9" descr="그림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1557" y="4769017"/>
            <a:ext cx="308187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703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User_w_ys_serachId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아이디찾기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8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9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0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이메일,핸드폰번호</a:t>
                      </a:r>
                    </a:p>
                    <a:p>
                      <a:pPr algn="l">
                        <a:defRPr sz="1500"/>
                      </a:pPr>
                      <a:r>
                        <a:t>중 선택하여 인증 방식 선택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1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92" name="TextBox 4"/>
          <p:cNvSpPr txBox="1"/>
          <p:nvPr/>
        </p:nvSpPr>
        <p:spPr>
          <a:xfrm>
            <a:off x="1139419" y="2567738"/>
            <a:ext cx="138427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아이디 찾기</a:t>
            </a:r>
          </a:p>
        </p:txBody>
      </p:sp>
      <p:grpSp>
        <p:nvGrpSpPr>
          <p:cNvPr id="295" name="직사각형 45"/>
          <p:cNvGrpSpPr/>
          <p:nvPr/>
        </p:nvGrpSpPr>
        <p:grpSpPr>
          <a:xfrm>
            <a:off x="633744" y="3266954"/>
            <a:ext cx="986645" cy="247651"/>
            <a:chOff x="0" y="0"/>
            <a:chExt cx="986644" cy="247650"/>
          </a:xfrm>
        </p:grpSpPr>
        <p:sp>
          <p:nvSpPr>
            <p:cNvPr id="293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4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298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296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7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299" name="직사각형 47"/>
          <p:cNvSpPr/>
          <p:nvPr/>
        </p:nvSpPr>
        <p:spPr>
          <a:xfrm>
            <a:off x="1717212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00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03" name="직사각형 49"/>
          <p:cNvGrpSpPr/>
          <p:nvPr/>
        </p:nvGrpSpPr>
        <p:grpSpPr>
          <a:xfrm>
            <a:off x="1982557" y="4774284"/>
            <a:ext cx="885917" cy="247651"/>
            <a:chOff x="0" y="0"/>
            <a:chExt cx="885915" cy="247650"/>
          </a:xfrm>
        </p:grpSpPr>
        <p:sp>
          <p:nvSpPr>
            <p:cNvPr id="301" name="직사각형"/>
            <p:cNvSpPr/>
            <p:nvPr/>
          </p:nvSpPr>
          <p:spPr>
            <a:xfrm>
              <a:off x="0" y="0"/>
              <a:ext cx="88591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2" name="아이디찾기"/>
            <p:cNvSpPr txBox="1"/>
            <p:nvPr/>
          </p:nvSpPr>
          <p:spPr>
            <a:xfrm>
              <a:off x="45720" y="1904"/>
              <a:ext cx="7944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06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04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5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07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08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11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0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14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1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15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0" name="직사각형 23"/>
          <p:cNvGrpSpPr/>
          <p:nvPr/>
        </p:nvGrpSpPr>
        <p:grpSpPr>
          <a:xfrm>
            <a:off x="1590195" y="3492866"/>
            <a:ext cx="271605" cy="370841"/>
            <a:chOff x="0" y="0"/>
            <a:chExt cx="271603" cy="370840"/>
          </a:xfrm>
        </p:grpSpPr>
        <p:sp>
          <p:nvSpPr>
            <p:cNvPr id="318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2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2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26" name="직사각형 24"/>
          <p:cNvGrpSpPr/>
          <p:nvPr/>
        </p:nvGrpSpPr>
        <p:grpSpPr>
          <a:xfrm>
            <a:off x="633743" y="4177621"/>
            <a:ext cx="992173" cy="396241"/>
            <a:chOff x="0" y="0"/>
            <a:chExt cx="992171" cy="396240"/>
          </a:xfrm>
        </p:grpSpPr>
        <p:sp>
          <p:nvSpPr>
            <p:cNvPr id="324" name="직사각형"/>
            <p:cNvSpPr/>
            <p:nvPr/>
          </p:nvSpPr>
          <p:spPr>
            <a:xfrm>
              <a:off x="0" y="29020"/>
              <a:ext cx="992172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5" name="인증번호…"/>
            <p:cNvSpPr txBox="1"/>
            <p:nvPr/>
          </p:nvSpPr>
          <p:spPr>
            <a:xfrm>
              <a:off x="45719" y="0"/>
              <a:ext cx="900733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2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2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11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User_w_ys_serachpass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335" name="TextBox 4"/>
          <p:cNvSpPr txBox="1"/>
          <p:nvPr/>
        </p:nvSpPr>
        <p:spPr>
          <a:xfrm>
            <a:off x="1139419" y="2567738"/>
            <a:ext cx="202884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비밀번호 찾기</a:t>
            </a:r>
          </a:p>
        </p:txBody>
      </p:sp>
      <p:grpSp>
        <p:nvGrpSpPr>
          <p:cNvPr id="338" name="직사각형 45"/>
          <p:cNvGrpSpPr/>
          <p:nvPr/>
        </p:nvGrpSpPr>
        <p:grpSpPr>
          <a:xfrm>
            <a:off x="633744" y="3429911"/>
            <a:ext cx="986645" cy="247651"/>
            <a:chOff x="0" y="0"/>
            <a:chExt cx="986644" cy="247650"/>
          </a:xfrm>
        </p:grpSpPr>
        <p:sp>
          <p:nvSpPr>
            <p:cNvPr id="336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37" name="아이디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341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339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0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342" name="직사각형 47"/>
          <p:cNvSpPr/>
          <p:nvPr/>
        </p:nvSpPr>
        <p:spPr>
          <a:xfrm>
            <a:off x="1717212" y="3429911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43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46" name="직사각형 49"/>
          <p:cNvGrpSpPr/>
          <p:nvPr/>
        </p:nvGrpSpPr>
        <p:grpSpPr>
          <a:xfrm>
            <a:off x="1982557" y="4774284"/>
            <a:ext cx="977926" cy="247651"/>
            <a:chOff x="0" y="0"/>
            <a:chExt cx="977924" cy="247650"/>
          </a:xfrm>
        </p:grpSpPr>
        <p:sp>
          <p:nvSpPr>
            <p:cNvPr id="344" name="직사각형"/>
            <p:cNvSpPr/>
            <p:nvPr/>
          </p:nvSpPr>
          <p:spPr>
            <a:xfrm>
              <a:off x="0" y="0"/>
              <a:ext cx="97792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5" name="비밀번호찾기"/>
            <p:cNvSpPr txBox="1"/>
            <p:nvPr/>
          </p:nvSpPr>
          <p:spPr>
            <a:xfrm>
              <a:off x="45719" y="1904"/>
              <a:ext cx="886487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grpSp>
        <p:nvGrpSpPr>
          <p:cNvPr id="349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47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8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50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51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54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52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3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57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55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6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58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6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66" name="직사각형 24"/>
          <p:cNvGrpSpPr/>
          <p:nvPr/>
        </p:nvGrpSpPr>
        <p:grpSpPr>
          <a:xfrm>
            <a:off x="785586" y="4177621"/>
            <a:ext cx="840331" cy="396241"/>
            <a:chOff x="0" y="0"/>
            <a:chExt cx="840330" cy="396240"/>
          </a:xfrm>
        </p:grpSpPr>
        <p:sp>
          <p:nvSpPr>
            <p:cNvPr id="364" name="직사각형"/>
            <p:cNvSpPr/>
            <p:nvPr/>
          </p:nvSpPr>
          <p:spPr>
            <a:xfrm>
              <a:off x="0" y="29020"/>
              <a:ext cx="840331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5" name="인증번호…"/>
            <p:cNvSpPr txBox="1"/>
            <p:nvPr/>
          </p:nvSpPr>
          <p:spPr>
            <a:xfrm>
              <a:off x="45719" y="0"/>
              <a:ext cx="748892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6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6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71" name="직사각형 26"/>
          <p:cNvGrpSpPr/>
          <p:nvPr/>
        </p:nvGrpSpPr>
        <p:grpSpPr>
          <a:xfrm>
            <a:off x="633744" y="3084554"/>
            <a:ext cx="986645" cy="247651"/>
            <a:chOff x="0" y="0"/>
            <a:chExt cx="986644" cy="247650"/>
          </a:xfrm>
        </p:grpSpPr>
        <p:sp>
          <p:nvSpPr>
            <p:cNvPr id="369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70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372" name="직사각형 27"/>
          <p:cNvSpPr/>
          <p:nvPr/>
        </p:nvSpPr>
        <p:spPr>
          <a:xfrm>
            <a:off x="1717212" y="30845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93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4" name="표 5"/>
          <p:cNvGraphicFramePr/>
          <p:nvPr/>
        </p:nvGraphicFramePr>
        <p:xfrm>
          <a:off x="131601" y="115758"/>
          <a:ext cx="3313726" cy="11887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User_a_ys_serachidpass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t>아이디,비밀번호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5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6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7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8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379" name="직사각형 7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80" name="TextBox 17"/>
          <p:cNvSpPr txBox="1"/>
          <p:nvPr/>
        </p:nvSpPr>
        <p:spPr>
          <a:xfrm>
            <a:off x="3436809" y="1472273"/>
            <a:ext cx="138427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아이디 찾기</a:t>
            </a:r>
          </a:p>
        </p:txBody>
      </p:sp>
      <p:grpSp>
        <p:nvGrpSpPr>
          <p:cNvPr id="383" name="직사각형 18"/>
          <p:cNvGrpSpPr/>
          <p:nvPr/>
        </p:nvGrpSpPr>
        <p:grpSpPr>
          <a:xfrm>
            <a:off x="2822493" y="2096566"/>
            <a:ext cx="748740" cy="205741"/>
            <a:chOff x="0" y="0"/>
            <a:chExt cx="748738" cy="205740"/>
          </a:xfrm>
        </p:grpSpPr>
        <p:sp>
          <p:nvSpPr>
            <p:cNvPr id="381" name="직사각형"/>
            <p:cNvSpPr/>
            <p:nvPr/>
          </p:nvSpPr>
          <p:spPr>
            <a:xfrm>
              <a:off x="0" y="2499"/>
              <a:ext cx="748739" cy="2007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82" name="이름"/>
            <p:cNvSpPr txBox="1"/>
            <p:nvPr/>
          </p:nvSpPr>
          <p:spPr>
            <a:xfrm>
              <a:off x="45719" y="0"/>
              <a:ext cx="657300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386" name="직사각형 19"/>
          <p:cNvGrpSpPr/>
          <p:nvPr/>
        </p:nvGrpSpPr>
        <p:grpSpPr>
          <a:xfrm>
            <a:off x="2822493" y="2609082"/>
            <a:ext cx="752936" cy="205741"/>
            <a:chOff x="0" y="0"/>
            <a:chExt cx="752934" cy="205740"/>
          </a:xfrm>
        </p:grpSpPr>
        <p:sp>
          <p:nvSpPr>
            <p:cNvPr id="384" name="직사각형"/>
            <p:cNvSpPr/>
            <p:nvPr/>
          </p:nvSpPr>
          <p:spPr>
            <a:xfrm>
              <a:off x="0" y="2499"/>
              <a:ext cx="752935" cy="2007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85" name="핸드폰번호"/>
            <p:cNvSpPr txBox="1"/>
            <p:nvPr/>
          </p:nvSpPr>
          <p:spPr>
            <a:xfrm>
              <a:off x="45719" y="0"/>
              <a:ext cx="661496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387" name="직사각형 20"/>
          <p:cNvSpPr/>
          <p:nvPr/>
        </p:nvSpPr>
        <p:spPr>
          <a:xfrm>
            <a:off x="3815429" y="2099066"/>
            <a:ext cx="1034116" cy="20074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388" name="직사각형 21"/>
          <p:cNvSpPr/>
          <p:nvPr/>
        </p:nvSpPr>
        <p:spPr>
          <a:xfrm>
            <a:off x="3811940" y="2611582"/>
            <a:ext cx="1034116" cy="20074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grpSp>
        <p:nvGrpSpPr>
          <p:cNvPr id="391" name="직사각형 22"/>
          <p:cNvGrpSpPr/>
          <p:nvPr/>
        </p:nvGrpSpPr>
        <p:grpSpPr>
          <a:xfrm>
            <a:off x="3946356" y="3470142"/>
            <a:ext cx="765282" cy="311600"/>
            <a:chOff x="0" y="0"/>
            <a:chExt cx="765281" cy="311599"/>
          </a:xfrm>
        </p:grpSpPr>
        <p:sp>
          <p:nvSpPr>
            <p:cNvPr id="389" name="직사각형"/>
            <p:cNvSpPr/>
            <p:nvPr/>
          </p:nvSpPr>
          <p:spPr>
            <a:xfrm>
              <a:off x="-1" y="-1"/>
              <a:ext cx="765283" cy="3116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90" name="아이디찾기"/>
            <p:cNvSpPr txBox="1"/>
            <p:nvPr/>
          </p:nvSpPr>
          <p:spPr>
            <a:xfrm>
              <a:off x="45719" y="52929"/>
              <a:ext cx="673843" cy="205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94" name="직사각형 25"/>
          <p:cNvGrpSpPr/>
          <p:nvPr/>
        </p:nvGrpSpPr>
        <p:grpSpPr>
          <a:xfrm>
            <a:off x="4924514" y="2609082"/>
            <a:ext cx="804798" cy="205741"/>
            <a:chOff x="0" y="0"/>
            <a:chExt cx="804797" cy="205740"/>
          </a:xfrm>
        </p:grpSpPr>
        <p:sp>
          <p:nvSpPr>
            <p:cNvPr id="392" name="직사각형"/>
            <p:cNvSpPr/>
            <p:nvPr/>
          </p:nvSpPr>
          <p:spPr>
            <a:xfrm>
              <a:off x="0" y="2499"/>
              <a:ext cx="804798" cy="2007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93" name="인증번호발송"/>
            <p:cNvSpPr txBox="1"/>
            <p:nvPr/>
          </p:nvSpPr>
          <p:spPr>
            <a:xfrm>
              <a:off x="45719" y="0"/>
              <a:ext cx="713359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97" name="직사각형 26"/>
          <p:cNvGrpSpPr/>
          <p:nvPr/>
        </p:nvGrpSpPr>
        <p:grpSpPr>
          <a:xfrm>
            <a:off x="2822493" y="3015801"/>
            <a:ext cx="752936" cy="320041"/>
            <a:chOff x="0" y="0"/>
            <a:chExt cx="752934" cy="320040"/>
          </a:xfrm>
        </p:grpSpPr>
        <p:sp>
          <p:nvSpPr>
            <p:cNvPr id="395" name="직사각형"/>
            <p:cNvSpPr/>
            <p:nvPr/>
          </p:nvSpPr>
          <p:spPr>
            <a:xfrm>
              <a:off x="0" y="22951"/>
              <a:ext cx="752935" cy="27413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96" name="인증번호…"/>
            <p:cNvSpPr txBox="1"/>
            <p:nvPr/>
          </p:nvSpPr>
          <p:spPr>
            <a:xfrm>
              <a:off x="45719" y="0"/>
              <a:ext cx="66149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800"/>
              </a:pPr>
              <a:r>
                <a:t>인증번호</a:t>
              </a:r>
            </a:p>
            <a:p>
              <a:pPr algn="ctr">
                <a:defRPr sz="800"/>
              </a:pPr>
              <a:r>
                <a:t>입력</a:t>
              </a:r>
            </a:p>
          </p:txBody>
        </p:sp>
      </p:grpSp>
      <p:sp>
        <p:nvSpPr>
          <p:cNvPr id="398" name="직사각형 27"/>
          <p:cNvSpPr/>
          <p:nvPr/>
        </p:nvSpPr>
        <p:spPr>
          <a:xfrm>
            <a:off x="3811940" y="3074965"/>
            <a:ext cx="1034116" cy="20074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399" name="TextBox 29"/>
          <p:cNvSpPr txBox="1"/>
          <p:nvPr/>
        </p:nvSpPr>
        <p:spPr>
          <a:xfrm>
            <a:off x="3350989" y="3763317"/>
            <a:ext cx="1555913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비밀번호 찾기</a:t>
            </a:r>
          </a:p>
        </p:txBody>
      </p:sp>
      <p:grpSp>
        <p:nvGrpSpPr>
          <p:cNvPr id="402" name="직사각형 30"/>
          <p:cNvGrpSpPr/>
          <p:nvPr/>
        </p:nvGrpSpPr>
        <p:grpSpPr>
          <a:xfrm>
            <a:off x="2834032" y="4527486"/>
            <a:ext cx="712620" cy="205741"/>
            <a:chOff x="0" y="0"/>
            <a:chExt cx="712619" cy="205740"/>
          </a:xfrm>
        </p:grpSpPr>
        <p:sp>
          <p:nvSpPr>
            <p:cNvPr id="400" name="직사각형"/>
            <p:cNvSpPr/>
            <p:nvPr/>
          </p:nvSpPr>
          <p:spPr>
            <a:xfrm>
              <a:off x="0" y="22942"/>
              <a:ext cx="712620" cy="159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01" name="아이디"/>
            <p:cNvSpPr txBox="1"/>
            <p:nvPr/>
          </p:nvSpPr>
          <p:spPr>
            <a:xfrm>
              <a:off x="45719" y="0"/>
              <a:ext cx="621181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405" name="직사각형 31"/>
          <p:cNvGrpSpPr/>
          <p:nvPr/>
        </p:nvGrpSpPr>
        <p:grpSpPr>
          <a:xfrm>
            <a:off x="2834032" y="4877045"/>
            <a:ext cx="716613" cy="205741"/>
            <a:chOff x="0" y="0"/>
            <a:chExt cx="716611" cy="205740"/>
          </a:xfrm>
        </p:grpSpPr>
        <p:sp>
          <p:nvSpPr>
            <p:cNvPr id="403" name="직사각형"/>
            <p:cNvSpPr/>
            <p:nvPr/>
          </p:nvSpPr>
          <p:spPr>
            <a:xfrm>
              <a:off x="0" y="22942"/>
              <a:ext cx="716612" cy="159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04" name="핸드폰번호"/>
            <p:cNvSpPr txBox="1"/>
            <p:nvPr/>
          </p:nvSpPr>
          <p:spPr>
            <a:xfrm>
              <a:off x="45719" y="0"/>
              <a:ext cx="625173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406" name="직사각형 32"/>
          <p:cNvSpPr/>
          <p:nvPr/>
        </p:nvSpPr>
        <p:spPr>
          <a:xfrm>
            <a:off x="3813552" y="4550428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407" name="직사각형 33"/>
          <p:cNvSpPr/>
          <p:nvPr/>
        </p:nvSpPr>
        <p:spPr>
          <a:xfrm>
            <a:off x="3810063" y="4899988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grpSp>
        <p:nvGrpSpPr>
          <p:cNvPr id="410" name="직사각형 34"/>
          <p:cNvGrpSpPr/>
          <p:nvPr/>
        </p:nvGrpSpPr>
        <p:grpSpPr>
          <a:xfrm>
            <a:off x="3874884" y="5880617"/>
            <a:ext cx="851322" cy="324931"/>
            <a:chOff x="0" y="0"/>
            <a:chExt cx="851321" cy="324929"/>
          </a:xfrm>
        </p:grpSpPr>
        <p:sp>
          <p:nvSpPr>
            <p:cNvPr id="408" name="직사각형"/>
            <p:cNvSpPr/>
            <p:nvPr/>
          </p:nvSpPr>
          <p:spPr>
            <a:xfrm>
              <a:off x="-1" y="0"/>
              <a:ext cx="851323" cy="32493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09" name="비밀번호찾기"/>
            <p:cNvSpPr txBox="1"/>
            <p:nvPr/>
          </p:nvSpPr>
          <p:spPr>
            <a:xfrm>
              <a:off x="45719" y="59595"/>
              <a:ext cx="759883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비밀번호찾기</a:t>
              </a:r>
            </a:p>
          </p:txBody>
        </p:sp>
      </p:grpSp>
      <p:grpSp>
        <p:nvGrpSpPr>
          <p:cNvPr id="413" name="직사각형 36"/>
          <p:cNvGrpSpPr/>
          <p:nvPr/>
        </p:nvGrpSpPr>
        <p:grpSpPr>
          <a:xfrm>
            <a:off x="4924514" y="4895645"/>
            <a:ext cx="804798" cy="205741"/>
            <a:chOff x="0" y="0"/>
            <a:chExt cx="804797" cy="205740"/>
          </a:xfrm>
        </p:grpSpPr>
        <p:sp>
          <p:nvSpPr>
            <p:cNvPr id="411" name="직사각형"/>
            <p:cNvSpPr/>
            <p:nvPr/>
          </p:nvSpPr>
          <p:spPr>
            <a:xfrm>
              <a:off x="0" y="17741"/>
              <a:ext cx="804798" cy="17025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12" name="인증번호발송"/>
            <p:cNvSpPr txBox="1"/>
            <p:nvPr/>
          </p:nvSpPr>
          <p:spPr>
            <a:xfrm>
              <a:off x="45719" y="0"/>
              <a:ext cx="713359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416" name="직사각형 37"/>
          <p:cNvGrpSpPr/>
          <p:nvPr/>
        </p:nvGrpSpPr>
        <p:grpSpPr>
          <a:xfrm>
            <a:off x="2834032" y="5276290"/>
            <a:ext cx="758784" cy="320041"/>
            <a:chOff x="0" y="0"/>
            <a:chExt cx="758782" cy="320040"/>
          </a:xfrm>
        </p:grpSpPr>
        <p:sp>
          <p:nvSpPr>
            <p:cNvPr id="414" name="직사각형"/>
            <p:cNvSpPr/>
            <p:nvPr/>
          </p:nvSpPr>
          <p:spPr>
            <a:xfrm>
              <a:off x="0" y="50868"/>
              <a:ext cx="758783" cy="21830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15" name="인증번호…"/>
            <p:cNvSpPr txBox="1"/>
            <p:nvPr/>
          </p:nvSpPr>
          <p:spPr>
            <a:xfrm>
              <a:off x="45719" y="0"/>
              <a:ext cx="667344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800"/>
              </a:pPr>
              <a:r>
                <a:t>인증번호</a:t>
              </a:r>
            </a:p>
            <a:p>
              <a:pPr algn="ctr">
                <a:defRPr sz="800"/>
              </a:pPr>
              <a:r>
                <a:t>입력</a:t>
              </a:r>
            </a:p>
          </p:txBody>
        </p:sp>
      </p:grpSp>
      <p:sp>
        <p:nvSpPr>
          <p:cNvPr id="417" name="직사각형 38"/>
          <p:cNvSpPr/>
          <p:nvPr/>
        </p:nvSpPr>
        <p:spPr>
          <a:xfrm>
            <a:off x="3810063" y="5363371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418" name="이등변 삼각형 40"/>
          <p:cNvSpPr/>
          <p:nvPr/>
        </p:nvSpPr>
        <p:spPr>
          <a:xfrm rot="10800000">
            <a:off x="3457367" y="4948182"/>
            <a:ext cx="105560" cy="76651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21" name="직사각형 41"/>
          <p:cNvGrpSpPr/>
          <p:nvPr/>
        </p:nvGrpSpPr>
        <p:grpSpPr>
          <a:xfrm>
            <a:off x="2834032" y="4182129"/>
            <a:ext cx="712620" cy="205741"/>
            <a:chOff x="0" y="0"/>
            <a:chExt cx="712619" cy="205740"/>
          </a:xfrm>
        </p:grpSpPr>
        <p:sp>
          <p:nvSpPr>
            <p:cNvPr id="419" name="직사각형"/>
            <p:cNvSpPr/>
            <p:nvPr/>
          </p:nvSpPr>
          <p:spPr>
            <a:xfrm>
              <a:off x="0" y="22942"/>
              <a:ext cx="712620" cy="159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20" name="이름"/>
            <p:cNvSpPr txBox="1"/>
            <p:nvPr/>
          </p:nvSpPr>
          <p:spPr>
            <a:xfrm>
              <a:off x="45719" y="0"/>
              <a:ext cx="621181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422" name="직사각형 42"/>
          <p:cNvSpPr/>
          <p:nvPr/>
        </p:nvSpPr>
        <p:spPr>
          <a:xfrm>
            <a:off x="3813552" y="4205072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423" name="이등변 삼각형 43"/>
          <p:cNvSpPr/>
          <p:nvPr/>
        </p:nvSpPr>
        <p:spPr>
          <a:xfrm rot="10800000">
            <a:off x="3456319" y="2666956"/>
            <a:ext cx="105560" cy="76651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8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55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5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6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8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버튼 클릭시 페이지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29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30" name="TextBox 28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pSp>
        <p:nvGrpSpPr>
          <p:cNvPr id="433" name="직사각형 11"/>
          <p:cNvGrpSpPr/>
          <p:nvPr/>
        </p:nvGrpSpPr>
        <p:grpSpPr>
          <a:xfrm>
            <a:off x="1394233" y="2218098"/>
            <a:ext cx="2824683" cy="1620571"/>
            <a:chOff x="0" y="0"/>
            <a:chExt cx="2824681" cy="1620569"/>
          </a:xfrm>
        </p:grpSpPr>
        <p:sp>
          <p:nvSpPr>
            <p:cNvPr id="431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개인정보 수정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개인정보 수정</a:t>
              </a:r>
            </a:p>
          </p:txBody>
        </p:sp>
      </p:grpSp>
      <p:sp>
        <p:nvSpPr>
          <p:cNvPr id="434" name="직사각형"/>
          <p:cNvSpPr/>
          <p:nvPr/>
        </p:nvSpPr>
        <p:spPr>
          <a:xfrm>
            <a:off x="4564903" y="2218098"/>
            <a:ext cx="2824682" cy="1620571"/>
          </a:xfrm>
          <a:prstGeom prst="rect">
            <a:avLst/>
          </a:prstGeom>
          <a:solidFill>
            <a:srgbClr val="EE9842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5" name="내 펀딩 프로젝트 확인…"/>
          <p:cNvSpPr txBox="1"/>
          <p:nvPr/>
        </p:nvSpPr>
        <p:spPr>
          <a:xfrm>
            <a:off x="4610623" y="2727580"/>
            <a:ext cx="2733242" cy="601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내 펀딩 프로젝트 확인</a:t>
            </a:r>
          </a:p>
          <a:p>
            <a:pPr algn="ctr">
              <a:defRPr sz="1300">
                <a:solidFill>
                  <a:srgbClr val="FFFFFF"/>
                </a:solidFill>
              </a:defRPr>
            </a:pPr>
            <a:r>
              <a:t>(내가 참여한 펀딩, 관심 펀딩)</a:t>
            </a:r>
          </a:p>
        </p:txBody>
      </p:sp>
      <p:grpSp>
        <p:nvGrpSpPr>
          <p:cNvPr id="438" name="직사각형 30"/>
          <p:cNvGrpSpPr/>
          <p:nvPr/>
        </p:nvGrpSpPr>
        <p:grpSpPr>
          <a:xfrm>
            <a:off x="1394233" y="4052749"/>
            <a:ext cx="2824683" cy="1620571"/>
            <a:chOff x="0" y="0"/>
            <a:chExt cx="2824681" cy="1620569"/>
          </a:xfrm>
        </p:grpSpPr>
        <p:sp>
          <p:nvSpPr>
            <p:cNvPr id="436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예치금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예치금 관리</a:t>
              </a:r>
            </a:p>
          </p:txBody>
        </p:sp>
      </p:grpSp>
      <p:grpSp>
        <p:nvGrpSpPr>
          <p:cNvPr id="441" name="직사각형 31"/>
          <p:cNvGrpSpPr/>
          <p:nvPr/>
        </p:nvGrpSpPr>
        <p:grpSpPr>
          <a:xfrm>
            <a:off x="4564903" y="4052749"/>
            <a:ext cx="2824682" cy="1620571"/>
            <a:chOff x="0" y="0"/>
            <a:chExt cx="2824681" cy="1620569"/>
          </a:xfrm>
        </p:grpSpPr>
        <p:sp>
          <p:nvSpPr>
            <p:cNvPr id="439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제작 프로젝트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제작 프로젝트 관리</a:t>
              </a:r>
            </a:p>
          </p:txBody>
        </p:sp>
      </p:grpSp>
      <p:grpSp>
        <p:nvGrpSpPr>
          <p:cNvPr id="444" name="직사각형 32"/>
          <p:cNvGrpSpPr/>
          <p:nvPr/>
        </p:nvGrpSpPr>
        <p:grpSpPr>
          <a:xfrm>
            <a:off x="1258432" y="2107685"/>
            <a:ext cx="271604" cy="370841"/>
            <a:chOff x="0" y="0"/>
            <a:chExt cx="271603" cy="370840"/>
          </a:xfrm>
        </p:grpSpPr>
        <p:sp>
          <p:nvSpPr>
            <p:cNvPr id="44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15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/>
              <a:t>화면 구현 </a:t>
            </a:r>
            <a:r>
              <a:rPr lang="ko-KR" altLang="en-US" dirty="0" smtClean="0"/>
              <a:t>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권기범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공지사항</a:t>
            </a:r>
            <a:endParaRPr lang="en-US" altLang="ko-KR" dirty="0" smtClean="0"/>
          </a:p>
          <a:p>
            <a:r>
              <a:rPr lang="en-US" altLang="ko-KR" dirty="0" err="1" smtClean="0"/>
              <a:t>User_Q&amp;A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펀딩하는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&amp; FAQ</a:t>
            </a:r>
          </a:p>
          <a:p>
            <a:r>
              <a:rPr lang="en-US" altLang="ko-KR" dirty="0" err="1" smtClean="0"/>
              <a:t>Admind</a:t>
            </a:r>
            <a:r>
              <a:rPr lang="en-US" altLang="ko-KR" dirty="0" smtClean="0"/>
              <a:t>_</a:t>
            </a:r>
            <a:r>
              <a:rPr lang="ko-KR" altLang="en-US" dirty="0" smtClean="0"/>
              <a:t>공지사항 관리</a:t>
            </a:r>
            <a:endParaRPr lang="en-US" altLang="ko-KR" dirty="0" smtClean="0"/>
          </a:p>
          <a:p>
            <a:r>
              <a:rPr lang="en-US" altLang="ko-KR" dirty="0" err="1" smtClean="0"/>
              <a:t>Admind_Q&amp;A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r>
              <a:rPr lang="en-US" altLang="ko-KR" dirty="0" err="1"/>
              <a:t>Admind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펀딩하는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&amp; FAQ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1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메뉴 클릭 시 하단의 출력화면에    웹페이지와 동일한 내용의 모바일 화면이 출력됨.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5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51" name="직사각형 7"/>
          <p:cNvSpPr/>
          <p:nvPr/>
        </p:nvSpPr>
        <p:spPr>
          <a:xfrm>
            <a:off x="2571182" y="1372692"/>
            <a:ext cx="3241143" cy="5091483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452" name="TextBox 28"/>
          <p:cNvSpPr txBox="1"/>
          <p:nvPr/>
        </p:nvSpPr>
        <p:spPr>
          <a:xfrm>
            <a:off x="3037436" y="1380572"/>
            <a:ext cx="2308635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aphicFrame>
        <p:nvGraphicFramePr>
          <p:cNvPr id="453" name="표"/>
          <p:cNvGraphicFramePr/>
          <p:nvPr/>
        </p:nvGraphicFramePr>
        <p:xfrm>
          <a:off x="2777656" y="2159247"/>
          <a:ext cx="2828192" cy="466090"/>
        </p:xfrm>
        <a:graphic>
          <a:graphicData uri="http://schemas.openxmlformats.org/drawingml/2006/table">
            <a:tbl>
              <a:tblPr bandRow="1"/>
              <a:tblGrid>
                <a:gridCol w="7070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070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070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0704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60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개인정보
수정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예치금관리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펀딩 
프로젝트
확인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제작
프로젝트
관리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4" name="출력화면"/>
          <p:cNvSpPr/>
          <p:nvPr/>
        </p:nvSpPr>
        <p:spPr>
          <a:xfrm>
            <a:off x="2789919" y="2961736"/>
            <a:ext cx="2828195" cy="333828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출력화면</a:t>
            </a:r>
          </a:p>
        </p:txBody>
      </p:sp>
      <p:grpSp>
        <p:nvGrpSpPr>
          <p:cNvPr id="457" name="직사각형 23"/>
          <p:cNvGrpSpPr/>
          <p:nvPr/>
        </p:nvGrpSpPr>
        <p:grpSpPr>
          <a:xfrm>
            <a:off x="2628757" y="1894323"/>
            <a:ext cx="271605" cy="370841"/>
            <a:chOff x="0" y="0"/>
            <a:chExt cx="271603" cy="370840"/>
          </a:xfrm>
        </p:grpSpPr>
        <p:sp>
          <p:nvSpPr>
            <p:cNvPr id="455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42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9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private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개인정보 수정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2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회색으로 표시된 부분은</a:t>
                      </a:r>
                    </a:p>
                    <a:p>
                      <a:pPr algn="l">
                        <a:defRPr sz="1500"/>
                      </a:pPr>
                      <a:r>
                        <a:t>수정할 수 없는 내용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프로필 사진 등록시 동그란 모양으로 사진이 표시됨.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최초 서포트로 가입한 회원이 펀딩 진행을 희망할 시 버튼 클릭하여 추가정보 입력, 심사 후 메이커 회원으로 전환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64" name="TextBox 1"/>
          <p:cNvSpPr txBox="1"/>
          <p:nvPr/>
        </p:nvSpPr>
        <p:spPr>
          <a:xfrm>
            <a:off x="3328310" y="1283753"/>
            <a:ext cx="1638676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개인정보 수정</a:t>
            </a:r>
          </a:p>
        </p:txBody>
      </p:sp>
      <p:sp>
        <p:nvSpPr>
          <p:cNvPr id="465" name="타원 21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TextBox 22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수정</a:t>
            </a:r>
          </a:p>
        </p:txBody>
      </p:sp>
      <p:grpSp>
        <p:nvGrpSpPr>
          <p:cNvPr id="469" name="직사각형 23"/>
          <p:cNvGrpSpPr/>
          <p:nvPr/>
        </p:nvGrpSpPr>
        <p:grpSpPr>
          <a:xfrm>
            <a:off x="2631040" y="2157135"/>
            <a:ext cx="1394539" cy="247651"/>
            <a:chOff x="0" y="0"/>
            <a:chExt cx="1394538" cy="247650"/>
          </a:xfrm>
        </p:grpSpPr>
        <p:sp>
          <p:nvSpPr>
            <p:cNvPr id="4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6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470" name="직사각형 24"/>
          <p:cNvSpPr/>
          <p:nvPr/>
        </p:nvSpPr>
        <p:spPr>
          <a:xfrm>
            <a:off x="4259815" y="2156619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3" name="직사각형 25"/>
          <p:cNvGrpSpPr/>
          <p:nvPr/>
        </p:nvGrpSpPr>
        <p:grpSpPr>
          <a:xfrm>
            <a:off x="2631040" y="2518336"/>
            <a:ext cx="1394539" cy="247651"/>
            <a:chOff x="0" y="0"/>
            <a:chExt cx="1394538" cy="247650"/>
          </a:xfrm>
        </p:grpSpPr>
        <p:sp>
          <p:nvSpPr>
            <p:cNvPr id="471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2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474" name="직사각형 26"/>
          <p:cNvSpPr/>
          <p:nvPr/>
        </p:nvSpPr>
        <p:spPr>
          <a:xfrm>
            <a:off x="4259815" y="252234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7" name="직사각형 2"/>
          <p:cNvGrpSpPr/>
          <p:nvPr/>
        </p:nvGrpSpPr>
        <p:grpSpPr>
          <a:xfrm>
            <a:off x="6536601" y="2473467"/>
            <a:ext cx="1430449" cy="333380"/>
            <a:chOff x="0" y="0"/>
            <a:chExt cx="1430448" cy="333378"/>
          </a:xfrm>
        </p:grpSpPr>
        <p:sp>
          <p:nvSpPr>
            <p:cNvPr id="475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76" name="비밀번호 변경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비밀번호 변경</a:t>
              </a:r>
            </a:p>
          </p:txBody>
        </p:sp>
      </p:grpSp>
      <p:grpSp>
        <p:nvGrpSpPr>
          <p:cNvPr id="480" name="직사각형 28"/>
          <p:cNvGrpSpPr/>
          <p:nvPr/>
        </p:nvGrpSpPr>
        <p:grpSpPr>
          <a:xfrm>
            <a:off x="2631040" y="2888583"/>
            <a:ext cx="1394539" cy="247651"/>
            <a:chOff x="0" y="0"/>
            <a:chExt cx="1394538" cy="247650"/>
          </a:xfrm>
        </p:grpSpPr>
        <p:sp>
          <p:nvSpPr>
            <p:cNvPr id="478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9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481" name="직사각형 29"/>
          <p:cNvSpPr/>
          <p:nvPr/>
        </p:nvSpPr>
        <p:spPr>
          <a:xfrm>
            <a:off x="4259815" y="2888068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4" name="직사각형 30"/>
          <p:cNvGrpSpPr/>
          <p:nvPr/>
        </p:nvGrpSpPr>
        <p:grpSpPr>
          <a:xfrm>
            <a:off x="2631040" y="3250815"/>
            <a:ext cx="1394539" cy="247651"/>
            <a:chOff x="0" y="0"/>
            <a:chExt cx="1394538" cy="247650"/>
          </a:xfrm>
        </p:grpSpPr>
        <p:sp>
          <p:nvSpPr>
            <p:cNvPr id="48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3" name="전화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전화번호</a:t>
              </a:r>
            </a:p>
          </p:txBody>
        </p:sp>
      </p:grpSp>
      <p:sp>
        <p:nvSpPr>
          <p:cNvPr id="485" name="직사각형 31"/>
          <p:cNvSpPr/>
          <p:nvPr/>
        </p:nvSpPr>
        <p:spPr>
          <a:xfrm>
            <a:off x="4259815" y="325030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8" name="직사각형 32"/>
          <p:cNvGrpSpPr/>
          <p:nvPr/>
        </p:nvGrpSpPr>
        <p:grpSpPr>
          <a:xfrm>
            <a:off x="2631040" y="3613048"/>
            <a:ext cx="1394539" cy="247651"/>
            <a:chOff x="0" y="0"/>
            <a:chExt cx="1394538" cy="247650"/>
          </a:xfrm>
        </p:grpSpPr>
        <p:sp>
          <p:nvSpPr>
            <p:cNvPr id="48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7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489" name="직사각형 33"/>
          <p:cNvSpPr/>
          <p:nvPr/>
        </p:nvSpPr>
        <p:spPr>
          <a:xfrm>
            <a:off x="4259815" y="3612531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2" name="직사각형 34"/>
          <p:cNvGrpSpPr/>
          <p:nvPr/>
        </p:nvGrpSpPr>
        <p:grpSpPr>
          <a:xfrm>
            <a:off x="6536601" y="3201423"/>
            <a:ext cx="1430449" cy="333380"/>
            <a:chOff x="0" y="0"/>
            <a:chExt cx="1430448" cy="333378"/>
          </a:xfrm>
        </p:grpSpPr>
        <p:sp>
          <p:nvSpPr>
            <p:cNvPr id="49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1" name="번호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번호 변경하기</a:t>
              </a:r>
            </a:p>
          </p:txBody>
        </p:sp>
      </p:grpSp>
      <p:grpSp>
        <p:nvGrpSpPr>
          <p:cNvPr id="495" name="직사각형 35"/>
          <p:cNvGrpSpPr/>
          <p:nvPr/>
        </p:nvGrpSpPr>
        <p:grpSpPr>
          <a:xfrm>
            <a:off x="6536601" y="3563655"/>
            <a:ext cx="1430449" cy="333380"/>
            <a:chOff x="0" y="0"/>
            <a:chExt cx="1430448" cy="333378"/>
          </a:xfrm>
        </p:grpSpPr>
        <p:sp>
          <p:nvSpPr>
            <p:cNvPr id="49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4" name="주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주소 변경하기</a:t>
              </a:r>
            </a:p>
          </p:txBody>
        </p:sp>
      </p:grpSp>
      <p:sp>
        <p:nvSpPr>
          <p:cNvPr id="496" name="TextBox 36"/>
          <p:cNvSpPr txBox="1"/>
          <p:nvPr/>
        </p:nvSpPr>
        <p:spPr>
          <a:xfrm>
            <a:off x="699755" y="3994744"/>
            <a:ext cx="1369365" cy="262259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메이커 회원 전환</a:t>
            </a:r>
          </a:p>
        </p:txBody>
      </p:sp>
      <p:grpSp>
        <p:nvGrpSpPr>
          <p:cNvPr id="499" name="직사각형 37"/>
          <p:cNvGrpSpPr/>
          <p:nvPr/>
        </p:nvGrpSpPr>
        <p:grpSpPr>
          <a:xfrm>
            <a:off x="2631040" y="4718973"/>
            <a:ext cx="1394539" cy="252734"/>
            <a:chOff x="0" y="0"/>
            <a:chExt cx="1394538" cy="252732"/>
          </a:xfrm>
        </p:grpSpPr>
        <p:sp>
          <p:nvSpPr>
            <p:cNvPr id="497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98" name="관심 카테고리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관심 카테고리</a:t>
              </a:r>
            </a:p>
          </p:txBody>
        </p:sp>
      </p:grpSp>
      <p:grpSp>
        <p:nvGrpSpPr>
          <p:cNvPr id="502" name="직사각형 38"/>
          <p:cNvGrpSpPr/>
          <p:nvPr/>
        </p:nvGrpSpPr>
        <p:grpSpPr>
          <a:xfrm>
            <a:off x="4259815" y="4721514"/>
            <a:ext cx="873500" cy="247651"/>
            <a:chOff x="0" y="0"/>
            <a:chExt cx="873499" cy="247650"/>
          </a:xfrm>
        </p:grpSpPr>
        <p:sp>
          <p:nvSpPr>
            <p:cNvPr id="500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1" name="IT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IT</a:t>
              </a:r>
            </a:p>
          </p:txBody>
        </p:sp>
      </p:grpSp>
      <p:grpSp>
        <p:nvGrpSpPr>
          <p:cNvPr id="505" name="직사각형 40"/>
          <p:cNvGrpSpPr/>
          <p:nvPr/>
        </p:nvGrpSpPr>
        <p:grpSpPr>
          <a:xfrm>
            <a:off x="5311883" y="4721514"/>
            <a:ext cx="873500" cy="247651"/>
            <a:chOff x="0" y="0"/>
            <a:chExt cx="873499" cy="247650"/>
          </a:xfrm>
        </p:grpSpPr>
        <p:sp>
          <p:nvSpPr>
            <p:cNvPr id="503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4" name="가전제품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가전제품</a:t>
              </a:r>
            </a:p>
          </p:txBody>
        </p:sp>
      </p:grpSp>
      <p:grpSp>
        <p:nvGrpSpPr>
          <p:cNvPr id="508" name="직사각형 41"/>
          <p:cNvGrpSpPr/>
          <p:nvPr/>
        </p:nvGrpSpPr>
        <p:grpSpPr>
          <a:xfrm>
            <a:off x="6363951" y="4721514"/>
            <a:ext cx="873500" cy="247651"/>
            <a:chOff x="0" y="0"/>
            <a:chExt cx="873499" cy="247650"/>
          </a:xfrm>
        </p:grpSpPr>
        <p:sp>
          <p:nvSpPr>
            <p:cNvPr id="506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7" name="환경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환경</a:t>
              </a:r>
            </a:p>
          </p:txBody>
        </p:sp>
      </p:grpSp>
      <p:grpSp>
        <p:nvGrpSpPr>
          <p:cNvPr id="511" name="직사각형 42"/>
          <p:cNvGrpSpPr/>
          <p:nvPr/>
        </p:nvGrpSpPr>
        <p:grpSpPr>
          <a:xfrm>
            <a:off x="2631040" y="3975279"/>
            <a:ext cx="1394539" cy="247651"/>
            <a:chOff x="0" y="0"/>
            <a:chExt cx="1394538" cy="247650"/>
          </a:xfrm>
        </p:grpSpPr>
        <p:sp>
          <p:nvSpPr>
            <p:cNvPr id="50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0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sp>
        <p:nvSpPr>
          <p:cNvPr id="512" name="직사각형 43"/>
          <p:cNvSpPr/>
          <p:nvPr/>
        </p:nvSpPr>
        <p:spPr>
          <a:xfrm>
            <a:off x="4259815" y="397476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15" name="직사각형 44"/>
          <p:cNvGrpSpPr/>
          <p:nvPr/>
        </p:nvGrpSpPr>
        <p:grpSpPr>
          <a:xfrm>
            <a:off x="6536601" y="3925887"/>
            <a:ext cx="1430449" cy="333380"/>
            <a:chOff x="0" y="0"/>
            <a:chExt cx="1430448" cy="333378"/>
          </a:xfrm>
        </p:grpSpPr>
        <p:sp>
          <p:nvSpPr>
            <p:cNvPr id="51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14" name="메일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메일 변경하기</a:t>
              </a:r>
            </a:p>
          </p:txBody>
        </p:sp>
      </p:grpSp>
      <p:grpSp>
        <p:nvGrpSpPr>
          <p:cNvPr id="518" name="직사각형 51"/>
          <p:cNvGrpSpPr/>
          <p:nvPr/>
        </p:nvGrpSpPr>
        <p:grpSpPr>
          <a:xfrm>
            <a:off x="2631040" y="4329495"/>
            <a:ext cx="1394539" cy="247651"/>
            <a:chOff x="0" y="0"/>
            <a:chExt cx="1394538" cy="247650"/>
          </a:xfrm>
        </p:grpSpPr>
        <p:sp>
          <p:nvSpPr>
            <p:cNvPr id="51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7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519" name="직사각형 52"/>
          <p:cNvSpPr/>
          <p:nvPr/>
        </p:nvSpPr>
        <p:spPr>
          <a:xfrm>
            <a:off x="4259815" y="432897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22" name="직사각형 57"/>
          <p:cNvGrpSpPr/>
          <p:nvPr/>
        </p:nvGrpSpPr>
        <p:grpSpPr>
          <a:xfrm>
            <a:off x="6536601" y="4280103"/>
            <a:ext cx="1430449" cy="333380"/>
            <a:chOff x="0" y="0"/>
            <a:chExt cx="1430448" cy="333378"/>
          </a:xfrm>
        </p:grpSpPr>
        <p:sp>
          <p:nvSpPr>
            <p:cNvPr id="52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21" name="계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계좌 변경하기</a:t>
              </a:r>
            </a:p>
          </p:txBody>
        </p:sp>
      </p:grpSp>
      <p:grpSp>
        <p:nvGrpSpPr>
          <p:cNvPr id="525" name="직사각형 58"/>
          <p:cNvGrpSpPr/>
          <p:nvPr/>
        </p:nvGrpSpPr>
        <p:grpSpPr>
          <a:xfrm>
            <a:off x="3572448" y="5500287"/>
            <a:ext cx="1394540" cy="482789"/>
            <a:chOff x="0" y="0"/>
            <a:chExt cx="1394538" cy="482788"/>
          </a:xfrm>
        </p:grpSpPr>
        <p:sp>
          <p:nvSpPr>
            <p:cNvPr id="523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24" name="회원정보 수정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회원정보 수정 완료</a:t>
              </a:r>
            </a:p>
          </p:txBody>
        </p:sp>
      </p:grpSp>
      <p:grpSp>
        <p:nvGrpSpPr>
          <p:cNvPr id="528" name="직사각형 3"/>
          <p:cNvGrpSpPr/>
          <p:nvPr/>
        </p:nvGrpSpPr>
        <p:grpSpPr>
          <a:xfrm>
            <a:off x="6363951" y="1860626"/>
            <a:ext cx="271605" cy="370841"/>
            <a:chOff x="0" y="0"/>
            <a:chExt cx="271603" cy="370840"/>
          </a:xfrm>
        </p:grpSpPr>
        <p:sp>
          <p:nvSpPr>
            <p:cNvPr id="5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31" name="직사각형 59"/>
          <p:cNvGrpSpPr/>
          <p:nvPr/>
        </p:nvGrpSpPr>
        <p:grpSpPr>
          <a:xfrm>
            <a:off x="1797515" y="2056925"/>
            <a:ext cx="271605" cy="370841"/>
            <a:chOff x="0" y="0"/>
            <a:chExt cx="271603" cy="370840"/>
          </a:xfrm>
        </p:grpSpPr>
        <p:sp>
          <p:nvSpPr>
            <p:cNvPr id="52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34" name="직사각형 60"/>
          <p:cNvGrpSpPr/>
          <p:nvPr/>
        </p:nvGrpSpPr>
        <p:grpSpPr>
          <a:xfrm>
            <a:off x="2013448" y="4139551"/>
            <a:ext cx="271605" cy="370841"/>
            <a:chOff x="0" y="0"/>
            <a:chExt cx="271603" cy="370840"/>
          </a:xfrm>
        </p:grpSpPr>
        <p:sp>
          <p:nvSpPr>
            <p:cNvPr id="53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992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6" name="표 5"/>
          <p:cNvGraphicFramePr/>
          <p:nvPr>
            <p:extLst/>
          </p:nvPr>
        </p:nvGraphicFramePr>
        <p:xfrm>
          <a:off x="131601" y="115758"/>
          <a:ext cx="3313726" cy="112776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projectlist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제작 프로젝트 관리
(리스트)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3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내가 제작등록한 펀딩프로젝트 목록을 확인할 수 있으며 제목 클릭시 메이커회원 전용 상세페이지로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41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제작 프로젝트 관리</a:t>
            </a:r>
          </a:p>
        </p:txBody>
      </p:sp>
      <p:graphicFrame>
        <p:nvGraphicFramePr>
          <p:cNvPr id="542" name="Google Shape;356;g6d93730c97_0_26"/>
          <p:cNvGraphicFramePr/>
          <p:nvPr/>
        </p:nvGraphicFramePr>
        <p:xfrm>
          <a:off x="592025" y="2207045"/>
          <a:ext cx="7438306" cy="4756340"/>
        </p:xfrm>
        <a:graphic>
          <a:graphicData uri="http://schemas.openxmlformats.org/drawingml/2006/table">
            <a:tbl>
              <a:tblPr/>
              <a:tblGrid>
                <a:gridCol w="4923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94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375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52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773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0632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형태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펀딩마감일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투자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2020-03-25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리워드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1025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2020-02-15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43" name="Google Shape;357;g6d93730c97_0_26"/>
          <p:cNvSpPr/>
          <p:nvPr/>
        </p:nvSpPr>
        <p:spPr>
          <a:xfrm>
            <a:off x="710002" y="2339443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4" name="Google Shape;358;g6d93730c97_0_26"/>
          <p:cNvSpPr/>
          <p:nvPr/>
        </p:nvSpPr>
        <p:spPr>
          <a:xfrm>
            <a:off x="710002" y="27538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5" name="Google Shape;359;g6d93730c97_0_26"/>
          <p:cNvSpPr/>
          <p:nvPr/>
        </p:nvSpPr>
        <p:spPr>
          <a:xfrm>
            <a:off x="710002" y="31217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6" name="Google Shape;360;g6d93730c97_0_26"/>
          <p:cNvSpPr/>
          <p:nvPr/>
        </p:nvSpPr>
        <p:spPr>
          <a:xfrm>
            <a:off x="710002" y="34896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7" name="Google Shape;361;g6d93730c97_0_26"/>
          <p:cNvSpPr/>
          <p:nvPr/>
        </p:nvSpPr>
        <p:spPr>
          <a:xfrm>
            <a:off x="710002" y="38575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8" name="Google Shape;362;g6d93730c97_0_26"/>
          <p:cNvSpPr/>
          <p:nvPr/>
        </p:nvSpPr>
        <p:spPr>
          <a:xfrm>
            <a:off x="710002" y="42254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9" name="Google Shape;363;g6d93730c97_0_26"/>
          <p:cNvSpPr/>
          <p:nvPr/>
        </p:nvSpPr>
        <p:spPr>
          <a:xfrm>
            <a:off x="710002" y="463989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0" name="Google Shape;364;g6d93730c97_0_26"/>
          <p:cNvSpPr/>
          <p:nvPr/>
        </p:nvSpPr>
        <p:spPr>
          <a:xfrm>
            <a:off x="710002" y="500499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1" name="Google Shape;365;g6d93730c97_0_26"/>
          <p:cNvSpPr/>
          <p:nvPr/>
        </p:nvSpPr>
        <p:spPr>
          <a:xfrm>
            <a:off x="710002" y="54222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2" name="Google Shape;366;g6d93730c97_0_26"/>
          <p:cNvSpPr/>
          <p:nvPr/>
        </p:nvSpPr>
        <p:spPr>
          <a:xfrm>
            <a:off x="710002" y="57845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3" name="Google Shape;367;g6d93730c97_0_26"/>
          <p:cNvSpPr/>
          <p:nvPr/>
        </p:nvSpPr>
        <p:spPr>
          <a:xfrm>
            <a:off x="710002" y="620454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56" name="직사각형 23"/>
          <p:cNvGrpSpPr/>
          <p:nvPr/>
        </p:nvGrpSpPr>
        <p:grpSpPr>
          <a:xfrm>
            <a:off x="1067851" y="1902089"/>
            <a:ext cx="271605" cy="370841"/>
            <a:chOff x="0" y="0"/>
            <a:chExt cx="271603" cy="370840"/>
          </a:xfrm>
        </p:grpSpPr>
        <p:sp>
          <p:nvSpPr>
            <p:cNvPr id="5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888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8" name="표 5"/>
          <p:cNvGraphicFramePr/>
          <p:nvPr>
            <p:extLst/>
          </p:nvPr>
        </p:nvGraphicFramePr>
        <p:xfrm>
          <a:off x="131601" y="115758"/>
          <a:ext cx="3313726" cy="112776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제작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프로젝트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관리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
(</a:t>
                      </a: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상세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59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0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1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관리자 페이지 모바일 미구현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62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63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제작 프로젝트 관리</a:t>
            </a:r>
          </a:p>
        </p:txBody>
      </p:sp>
      <p:sp>
        <p:nvSpPr>
          <p:cNvPr id="564" name="직사각형"/>
          <p:cNvSpPr/>
          <p:nvPr/>
        </p:nvSpPr>
        <p:spPr>
          <a:xfrm>
            <a:off x="451239" y="1808667"/>
            <a:ext cx="4994026" cy="1459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  <a:r>
              <a:rPr lang="ko-KR" altLang="en-US" dirty="0" smtClean="0"/>
              <a:t>대표사진</a:t>
            </a:r>
            <a:endParaRPr dirty="0"/>
          </a:p>
        </p:txBody>
      </p:sp>
      <p:sp>
        <p:nvSpPr>
          <p:cNvPr id="565" name="목표 펀딩금액…"/>
          <p:cNvSpPr/>
          <p:nvPr/>
        </p:nvSpPr>
        <p:spPr>
          <a:xfrm>
            <a:off x="5686557" y="1808667"/>
            <a:ext cx="2290718" cy="1459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/>
            <a:r>
              <a:t>목표 펀딩금액</a:t>
            </a:r>
          </a:p>
          <a:p>
            <a:pPr algn="ctr"/>
            <a:r>
              <a:t>현재 펀딩금액</a:t>
            </a:r>
          </a:p>
          <a:p>
            <a:pPr algn="ctr"/>
            <a:r>
              <a:t>펀딩 마감일 </a:t>
            </a:r>
          </a:p>
        </p:txBody>
      </p:sp>
      <p:sp>
        <p:nvSpPr>
          <p:cNvPr id="566" name="본문내용…"/>
          <p:cNvSpPr/>
          <p:nvPr/>
        </p:nvSpPr>
        <p:spPr>
          <a:xfrm>
            <a:off x="451239" y="3387661"/>
            <a:ext cx="7533361" cy="14593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/>
            <a:r>
              <a:t>본문내용 </a:t>
            </a:r>
          </a:p>
          <a:p>
            <a:pPr algn="ctr"/>
            <a:r>
              <a:t>(수정 후 관리자 승인있어야 수정내용 노출)</a:t>
            </a:r>
          </a:p>
        </p:txBody>
      </p:sp>
      <p:sp>
        <p:nvSpPr>
          <p:cNvPr id="567" name="펀딩 고객 문의사항 답변란"/>
          <p:cNvSpPr/>
          <p:nvPr/>
        </p:nvSpPr>
        <p:spPr>
          <a:xfrm>
            <a:off x="451239" y="4966655"/>
            <a:ext cx="7533361" cy="14593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펀딩 고객 문의사항 답변란</a:t>
            </a:r>
          </a:p>
        </p:txBody>
      </p:sp>
    </p:spTree>
    <p:extLst>
      <p:ext uri="{BB962C8B-B14F-4D97-AF65-F5344CB8AC3E}">
        <p14:creationId xmlns:p14="http://schemas.microsoft.com/office/powerpoint/2010/main" val="10164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9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myfunding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나의 펀딩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7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삭제 버튼 클릭시 해당 펀딩상품이 리스트에서 사라짐.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7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74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참여한 펀딩</a:t>
            </a:r>
          </a:p>
        </p:txBody>
      </p:sp>
      <p:graphicFrame>
        <p:nvGraphicFramePr>
          <p:cNvPr id="575" name="Google Shape;356;g6d93730c97_0_26"/>
          <p:cNvGraphicFramePr/>
          <p:nvPr/>
        </p:nvGraphicFramePr>
        <p:xfrm>
          <a:off x="546759" y="1751720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69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9366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2386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8458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뷰티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IT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76" name="Google Shape;357;g6d93730c97_0_26"/>
          <p:cNvSpPr/>
          <p:nvPr/>
        </p:nvSpPr>
        <p:spPr>
          <a:xfrm>
            <a:off x="710002" y="222638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7" name="Google Shape;358;g6d93730c97_0_26"/>
          <p:cNvSpPr/>
          <p:nvPr/>
        </p:nvSpPr>
        <p:spPr>
          <a:xfrm>
            <a:off x="710002" y="258868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8" name="Google Shape;359;g6d93730c97_0_26"/>
          <p:cNvSpPr/>
          <p:nvPr/>
        </p:nvSpPr>
        <p:spPr>
          <a:xfrm>
            <a:off x="710002" y="294815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9" name="Google Shape;359;g6d93730c97_0_26"/>
          <p:cNvSpPr/>
          <p:nvPr/>
        </p:nvSpPr>
        <p:spPr>
          <a:xfrm>
            <a:off x="710002" y="3307629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0" name="TextBox 26"/>
          <p:cNvSpPr txBox="1"/>
          <p:nvPr/>
        </p:nvSpPr>
        <p:spPr>
          <a:xfrm>
            <a:off x="3156297" y="3896185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관심있는 펀딩</a:t>
            </a:r>
          </a:p>
        </p:txBody>
      </p:sp>
      <p:graphicFrame>
        <p:nvGraphicFramePr>
          <p:cNvPr id="581" name="Google Shape;356;g6d93730c97_0_26"/>
          <p:cNvGraphicFramePr/>
          <p:nvPr/>
        </p:nvGraphicFramePr>
        <p:xfrm>
          <a:off x="546759" y="4364151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69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9366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2386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8458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삭제하기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패션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안경/선글라스 흘러내림 방지 패드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359,600(13%)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2" name="Google Shape;357;g6d93730c97_0_26"/>
          <p:cNvSpPr/>
          <p:nvPr/>
        </p:nvSpPr>
        <p:spPr>
          <a:xfrm>
            <a:off x="710002" y="483881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3" name="Google Shape;358;g6d93730c97_0_26"/>
          <p:cNvSpPr/>
          <p:nvPr/>
        </p:nvSpPr>
        <p:spPr>
          <a:xfrm>
            <a:off x="710002" y="520111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4" name="Google Shape;359;g6d93730c97_0_26"/>
          <p:cNvSpPr/>
          <p:nvPr/>
        </p:nvSpPr>
        <p:spPr>
          <a:xfrm>
            <a:off x="710002" y="556059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5" name="Google Shape;359;g6d93730c97_0_26"/>
          <p:cNvSpPr/>
          <p:nvPr/>
        </p:nvSpPr>
        <p:spPr>
          <a:xfrm>
            <a:off x="710002" y="5920061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88" name="직사각형 2"/>
          <p:cNvGrpSpPr/>
          <p:nvPr/>
        </p:nvGrpSpPr>
        <p:grpSpPr>
          <a:xfrm>
            <a:off x="5640308" y="4781697"/>
            <a:ext cx="642797" cy="281941"/>
            <a:chOff x="0" y="0"/>
            <a:chExt cx="642795" cy="281940"/>
          </a:xfrm>
        </p:grpSpPr>
        <p:sp>
          <p:nvSpPr>
            <p:cNvPr id="586" name="직사각형"/>
            <p:cNvSpPr/>
            <p:nvPr/>
          </p:nvSpPr>
          <p:spPr>
            <a:xfrm>
              <a:off x="0" y="57120"/>
              <a:ext cx="642796" cy="16770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/>
              </a:pPr>
              <a:endParaRPr/>
            </a:p>
          </p:txBody>
        </p:sp>
        <p:sp>
          <p:nvSpPr>
            <p:cNvPr id="587" name="삭제"/>
            <p:cNvSpPr txBox="1"/>
            <p:nvPr/>
          </p:nvSpPr>
          <p:spPr>
            <a:xfrm>
              <a:off x="45719" y="0"/>
              <a:ext cx="551357" cy="28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/>
              </a:lvl1pPr>
            </a:lstStyle>
            <a:p>
              <a:r>
                <a:t>삭제</a:t>
              </a:r>
            </a:p>
          </p:txBody>
        </p:sp>
      </p:grpSp>
      <p:grpSp>
        <p:nvGrpSpPr>
          <p:cNvPr id="591" name="직사각형 33"/>
          <p:cNvGrpSpPr/>
          <p:nvPr/>
        </p:nvGrpSpPr>
        <p:grpSpPr>
          <a:xfrm>
            <a:off x="6250037" y="4583339"/>
            <a:ext cx="271605" cy="370841"/>
            <a:chOff x="0" y="0"/>
            <a:chExt cx="271603" cy="370840"/>
          </a:xfrm>
        </p:grpSpPr>
        <p:sp>
          <p:nvSpPr>
            <p:cNvPr id="58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5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adminmoney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예치금 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6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예치금 관리</a:t>
            </a:r>
          </a:p>
        </p:txBody>
      </p:sp>
      <p:sp>
        <p:nvSpPr>
          <p:cNvPr id="600" name="내 계좌정보"/>
          <p:cNvSpPr txBox="1"/>
          <p:nvPr/>
        </p:nvSpPr>
        <p:spPr>
          <a:xfrm>
            <a:off x="324241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/>
              <a:t>내 </a:t>
            </a:r>
            <a:r>
              <a:rPr dirty="0" err="1"/>
              <a:t>계좌정보</a:t>
            </a:r>
            <a:endParaRPr dirty="0"/>
          </a:p>
        </p:txBody>
      </p:sp>
      <p:sp>
        <p:nvSpPr>
          <p:cNvPr id="601" name="계좌 등록일"/>
          <p:cNvSpPr txBox="1"/>
          <p:nvPr/>
        </p:nvSpPr>
        <p:spPr>
          <a:xfrm>
            <a:off x="1772803" y="2122140"/>
            <a:ext cx="1342674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en-US" dirty="0" smtClean="0"/>
              <a:t>2019-06-12</a:t>
            </a:r>
            <a:endParaRPr dirty="0"/>
          </a:p>
        </p:txBody>
      </p:sp>
      <p:sp>
        <p:nvSpPr>
          <p:cNvPr id="603" name="출금내역"/>
          <p:cNvSpPr txBox="1"/>
          <p:nvPr/>
        </p:nvSpPr>
        <p:spPr>
          <a:xfrm>
            <a:off x="403840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출금내역</a:t>
            </a:r>
          </a:p>
          <a:p>
            <a:pPr algn="ctr"/>
            <a:endParaRPr/>
          </a:p>
        </p:txBody>
      </p:sp>
      <p:sp>
        <p:nvSpPr>
          <p:cNvPr id="604" name="예치금 잔액"/>
          <p:cNvSpPr txBox="1"/>
          <p:nvPr/>
        </p:nvSpPr>
        <p:spPr>
          <a:xfrm>
            <a:off x="4578098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605" name="예치금 충전"/>
          <p:cNvSpPr txBox="1"/>
          <p:nvPr/>
        </p:nvSpPr>
        <p:spPr>
          <a:xfrm>
            <a:off x="5393314" y="264196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dirty="0" err="1"/>
              <a:t>충전</a:t>
            </a:r>
            <a:endParaRPr dirty="0"/>
          </a:p>
        </p:txBody>
      </p:sp>
      <p:sp>
        <p:nvSpPr>
          <p:cNvPr id="606" name="잔액"/>
          <p:cNvSpPr txBox="1"/>
          <p:nvPr/>
        </p:nvSpPr>
        <p:spPr>
          <a:xfrm>
            <a:off x="6102430" y="212214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607" name="나의 투자액"/>
          <p:cNvSpPr txBox="1"/>
          <p:nvPr/>
        </p:nvSpPr>
        <p:spPr>
          <a:xfrm>
            <a:off x="4578098" y="318340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나의 투자액</a:t>
            </a:r>
          </a:p>
        </p:txBody>
      </p:sp>
      <p:sp>
        <p:nvSpPr>
          <p:cNvPr id="608" name="투자금액"/>
          <p:cNvSpPr txBox="1"/>
          <p:nvPr/>
        </p:nvSpPr>
        <p:spPr>
          <a:xfrm>
            <a:off x="6102430" y="318340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altLang="ko-KR" dirty="0"/>
              <a:t>3,596,500</a:t>
            </a:r>
            <a:r>
              <a:rPr lang="ko-KR" altLang="en-US" dirty="0"/>
              <a:t>원</a:t>
            </a:r>
          </a:p>
        </p:txBody>
      </p:sp>
      <p:sp>
        <p:nvSpPr>
          <p:cNvPr id="609" name="투자내역"/>
          <p:cNvSpPr txBox="1"/>
          <p:nvPr/>
        </p:nvSpPr>
        <p:spPr>
          <a:xfrm>
            <a:off x="4767313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투자내역</a:t>
            </a:r>
          </a:p>
          <a:p>
            <a:pPr algn="ctr"/>
            <a:endParaRPr/>
          </a:p>
        </p:txBody>
      </p:sp>
      <p:sp>
        <p:nvSpPr>
          <p:cNvPr id="61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1772803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110-334-15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027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/>
              <a:t>신한은행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grpSp>
        <p:nvGrpSpPr>
          <p:cNvPr id="22" name="직사각형 23"/>
          <p:cNvGrpSpPr/>
          <p:nvPr/>
        </p:nvGrpSpPr>
        <p:grpSpPr>
          <a:xfrm>
            <a:off x="5178585" y="2491472"/>
            <a:ext cx="271605" cy="370841"/>
            <a:chOff x="0" y="0"/>
            <a:chExt cx="271603" cy="370840"/>
          </a:xfrm>
        </p:grpSpPr>
        <p:sp>
          <p:nvSpPr>
            <p:cNvPr id="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84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charge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예치금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300" dirty="0" smtClean="0">
                          <a:solidFill>
                            <a:srgbClr val="0070C0"/>
                          </a:solidFill>
                        </a:rPr>
                        <a:t>충전</a:t>
                      </a:r>
                      <a:endParaRPr sz="1300" dirty="0">
                        <a:solidFill>
                          <a:srgbClr val="0070C0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6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287195" y="1281518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6933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lang="ko-KR" altLang="en-US" dirty="0" smtClean="0"/>
              <a:t>충전</a:t>
            </a:r>
            <a:endParaRPr dirty="0"/>
          </a:p>
        </p:txBody>
      </p:sp>
      <p:sp>
        <p:nvSpPr>
          <p:cNvPr id="25" name="예치금 잔액"/>
          <p:cNvSpPr txBox="1"/>
          <p:nvPr/>
        </p:nvSpPr>
        <p:spPr>
          <a:xfrm>
            <a:off x="2649709" y="2288231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27" name="잔액"/>
          <p:cNvSpPr txBox="1"/>
          <p:nvPr/>
        </p:nvSpPr>
        <p:spPr>
          <a:xfrm>
            <a:off x="4174041" y="2288231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28" name="나의 투자액"/>
          <p:cNvSpPr txBox="1"/>
          <p:nvPr/>
        </p:nvSpPr>
        <p:spPr>
          <a:xfrm>
            <a:off x="2649708" y="2880598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 err="1"/>
              <a:t>나의</a:t>
            </a:r>
            <a:r>
              <a:rPr dirty="0"/>
              <a:t> </a:t>
            </a:r>
            <a:r>
              <a:rPr dirty="0" err="1"/>
              <a:t>투자액</a:t>
            </a:r>
            <a:endParaRPr dirty="0"/>
          </a:p>
        </p:txBody>
      </p:sp>
      <p:sp>
        <p:nvSpPr>
          <p:cNvPr id="29" name="투자금액"/>
          <p:cNvSpPr txBox="1"/>
          <p:nvPr/>
        </p:nvSpPr>
        <p:spPr>
          <a:xfrm>
            <a:off x="4167611" y="2879089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3,596,500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3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35" name="예치금 충전"/>
          <p:cNvSpPr txBox="1"/>
          <p:nvPr/>
        </p:nvSpPr>
        <p:spPr>
          <a:xfrm>
            <a:off x="5450190" y="521985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가상 계좌</a:t>
            </a:r>
            <a:endParaRPr dirty="0"/>
          </a:p>
        </p:txBody>
      </p:sp>
      <p:sp>
        <p:nvSpPr>
          <p:cNvPr id="36" name="예치금 충전"/>
          <p:cNvSpPr txBox="1"/>
          <p:nvPr/>
        </p:nvSpPr>
        <p:spPr>
          <a:xfrm>
            <a:off x="3792105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핸드폰 충전</a:t>
            </a:r>
            <a:endParaRPr dirty="0"/>
          </a:p>
        </p:txBody>
      </p:sp>
      <p:sp>
        <p:nvSpPr>
          <p:cNvPr id="37" name="예치금 충전"/>
          <p:cNvSpPr txBox="1"/>
          <p:nvPr/>
        </p:nvSpPr>
        <p:spPr>
          <a:xfrm>
            <a:off x="2107401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카드 충전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910" y="3620771"/>
            <a:ext cx="4314825" cy="13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6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권기범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공지사항</a:t>
            </a:r>
            <a:endParaRPr lang="en-US" altLang="ko-KR" dirty="0" smtClean="0"/>
          </a:p>
          <a:p>
            <a:r>
              <a:rPr lang="en-US" altLang="ko-KR" dirty="0" err="1" smtClean="0"/>
              <a:t>User_Q&amp;A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펀딩하는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&amp; FAQ</a:t>
            </a:r>
          </a:p>
          <a:p>
            <a:r>
              <a:rPr lang="en-US" altLang="ko-KR" dirty="0" err="1" smtClean="0"/>
              <a:t>Admind</a:t>
            </a:r>
            <a:r>
              <a:rPr lang="en-US" altLang="ko-KR" dirty="0" smtClean="0"/>
              <a:t>_</a:t>
            </a:r>
            <a:r>
              <a:rPr lang="ko-KR" altLang="en-US" dirty="0" smtClean="0"/>
              <a:t>공지사항 관리</a:t>
            </a:r>
            <a:endParaRPr lang="en-US" altLang="ko-KR" dirty="0" smtClean="0"/>
          </a:p>
          <a:p>
            <a:r>
              <a:rPr lang="en-US" altLang="ko-KR" dirty="0" err="1" smtClean="0"/>
              <a:t>Admind_Q&amp;A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r>
              <a:rPr lang="en-US" altLang="ko-KR" dirty="0" err="1"/>
              <a:t>Admind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펀딩하는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&amp; FAQ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8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7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3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5788298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59634477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63" y="1664044"/>
            <a:ext cx="3190493" cy="45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5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45" y="1752314"/>
            <a:ext cx="3057820" cy="42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47" y="1863025"/>
            <a:ext cx="6899890" cy="41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6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1" y="1863025"/>
            <a:ext cx="6612452" cy="41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3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82" y="1773408"/>
            <a:ext cx="3858560" cy="4344301"/>
          </a:xfrm>
          <a:prstGeom prst="rect">
            <a:avLst/>
          </a:prstGeom>
        </p:spPr>
      </p:pic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60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562" y="1798126"/>
            <a:ext cx="3377387" cy="42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70" y="1796554"/>
            <a:ext cx="3512279" cy="429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9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62" y="230063"/>
            <a:ext cx="11201400" cy="46384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8" y="4590662"/>
            <a:ext cx="5524500" cy="20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17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수정버튼을 누르면 답변 수정 및 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0" y="1705526"/>
            <a:ext cx="7674407" cy="44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2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답변을 등록하면 사용자에게 답변 여부를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2" y="1493208"/>
            <a:ext cx="5392418" cy="45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5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검색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원하는 키워드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해당 내용이 있는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글을 검색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10" y="1374973"/>
            <a:ext cx="7279511" cy="51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3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User_w_kb_GuideContent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상세내용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숨기기 및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을 클릭하면 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 대한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0" y="1342369"/>
            <a:ext cx="7575916" cy="50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1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검색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원하는 키워드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해당 내용이 있는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글을 검색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402" y="1780433"/>
            <a:ext cx="3558730" cy="433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1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User_m_kb_GuideContent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상세내용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숨기기 및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을 클릭하면 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 대한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71" y="1942734"/>
            <a:ext cx="3273366" cy="40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5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이용 가이드 내용을 수정하는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등록하는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8" y="1304569"/>
            <a:ext cx="6975216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5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Manager_w_kb_RegistGuide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이용 가이드를 등록해서 사용자에게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98" y="1543044"/>
            <a:ext cx="6426238" cy="480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2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5483328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51648264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6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40" y="106973"/>
            <a:ext cx="11079892" cy="54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2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" y="8238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주제 선정 이유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기능 흐름도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요구 사항 분석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주요 기능 소개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데이터 베이스 설계 현황 소개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화면 구현 현황 소개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화면 설계서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79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1513577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75517156"/>
              </p:ext>
            </p:extLst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6821"/>
            <a:ext cx="12192000" cy="41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72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5876330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0116993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2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610"/>
            <a:ext cx="12192000" cy="494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04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3059424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69116035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3" y="300037"/>
            <a:ext cx="8045864" cy="47579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080" y="1907509"/>
            <a:ext cx="2780920" cy="1543050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endCxn id="2" idx="1"/>
          </p:cNvCxnSpPr>
          <p:nvPr/>
        </p:nvCxnSpPr>
        <p:spPr>
          <a:xfrm>
            <a:off x="7382312" y="1786855"/>
            <a:ext cx="2028768" cy="8921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endCxn id="2" idx="1"/>
          </p:cNvCxnSpPr>
          <p:nvPr/>
        </p:nvCxnSpPr>
        <p:spPr>
          <a:xfrm flipV="1">
            <a:off x="7382312" y="2679034"/>
            <a:ext cx="2028768" cy="232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795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로그인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마이페이지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회원관리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전체동의 체크박스 클릭시 모든 </a:t>
                      </a:r>
                    </a:p>
                    <a:p>
                      <a:pPr algn="l">
                        <a:defRPr sz="1500"/>
                      </a:pPr>
                      <a:r>
                        <a:t>체크박스가 일괄적으로 체크됨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필수 체크박스에 체크하지 않으면</a:t>
                      </a:r>
                    </a:p>
                    <a:p>
                      <a:pPr algn="l">
                        <a:defRPr sz="1500"/>
                      </a:pPr>
                      <a:r>
                        <a:t>다음으로 버튼클릭시 필수항목 </a:t>
                      </a:r>
                    </a:p>
                    <a:p>
                      <a:pPr algn="l">
                        <a:defRPr sz="1500"/>
                      </a:pPr>
                      <a:r>
                        <a:t>동의되지 않았다고 팝업알림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뒤로가기 클릭시 로그인 화면으로 </a:t>
                      </a:r>
                    </a:p>
                    <a:p>
                      <a:pPr algn="l">
                        <a:defRPr sz="1500"/>
                      </a:pPr>
                      <a:r>
                        <a:t>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01" name="TextBox 7"/>
          <p:cNvSpPr txBox="1"/>
          <p:nvPr/>
        </p:nvSpPr>
        <p:spPr>
          <a:xfrm>
            <a:off x="3299581" y="1479063"/>
            <a:ext cx="1696137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Fun딩 이용약관</a:t>
            </a:r>
          </a:p>
        </p:txBody>
      </p:sp>
      <p:sp>
        <p:nvSpPr>
          <p:cNvPr id="102" name="TextBox 9"/>
          <p:cNvSpPr txBox="1"/>
          <p:nvPr/>
        </p:nvSpPr>
        <p:spPr>
          <a:xfrm>
            <a:off x="3920602" y="2062477"/>
            <a:ext cx="131184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/>
            </a:lvl1pPr>
          </a:lstStyle>
          <a:p>
            <a:r>
              <a:t>전체동의</a:t>
            </a:r>
          </a:p>
        </p:txBody>
      </p:sp>
      <p:sp>
        <p:nvSpPr>
          <p:cNvPr id="103" name="직사각형 10"/>
          <p:cNvSpPr/>
          <p:nvPr/>
        </p:nvSpPr>
        <p:spPr>
          <a:xfrm>
            <a:off x="3594225" y="2145671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TextBox 15"/>
          <p:cNvSpPr txBox="1"/>
          <p:nvPr/>
        </p:nvSpPr>
        <p:spPr>
          <a:xfrm>
            <a:off x="2589290" y="2779414"/>
            <a:ext cx="3610797" cy="3676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이용약관</a:t>
            </a:r>
          </a:p>
        </p:txBody>
      </p:sp>
      <p:sp>
        <p:nvSpPr>
          <p:cNvPr id="105" name="TextBox 48"/>
          <p:cNvSpPr txBox="1"/>
          <p:nvPr/>
        </p:nvSpPr>
        <p:spPr>
          <a:xfrm>
            <a:off x="3830068" y="3337850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6" name="직사각형 49"/>
          <p:cNvSpPr/>
          <p:nvPr/>
        </p:nvSpPr>
        <p:spPr>
          <a:xfrm>
            <a:off x="3594225" y="3403875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TextBox 50"/>
          <p:cNvSpPr txBox="1"/>
          <p:nvPr/>
        </p:nvSpPr>
        <p:spPr>
          <a:xfrm>
            <a:off x="2589290" y="3858652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이용약관2</a:t>
            </a:r>
          </a:p>
        </p:txBody>
      </p:sp>
      <p:sp>
        <p:nvSpPr>
          <p:cNvPr id="108" name="TextBox 51"/>
          <p:cNvSpPr txBox="1"/>
          <p:nvPr/>
        </p:nvSpPr>
        <p:spPr>
          <a:xfrm>
            <a:off x="3830068" y="4417088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9" name="직사각형 52"/>
          <p:cNvSpPr/>
          <p:nvPr/>
        </p:nvSpPr>
        <p:spPr>
          <a:xfrm>
            <a:off x="3594225" y="4483113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TextBox 53"/>
          <p:cNvSpPr txBox="1"/>
          <p:nvPr/>
        </p:nvSpPr>
        <p:spPr>
          <a:xfrm>
            <a:off x="2589290" y="4940246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이용약관3</a:t>
            </a:r>
          </a:p>
        </p:txBody>
      </p:sp>
      <p:sp>
        <p:nvSpPr>
          <p:cNvPr id="111" name="TextBox 54"/>
          <p:cNvSpPr txBox="1"/>
          <p:nvPr/>
        </p:nvSpPr>
        <p:spPr>
          <a:xfrm>
            <a:off x="3830068" y="5498681"/>
            <a:ext cx="1936537" cy="33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동의합니다(선택)</a:t>
            </a:r>
          </a:p>
        </p:txBody>
      </p:sp>
      <p:sp>
        <p:nvSpPr>
          <p:cNvPr id="112" name="직사각형 55"/>
          <p:cNvSpPr/>
          <p:nvPr/>
        </p:nvSpPr>
        <p:spPr>
          <a:xfrm>
            <a:off x="3594225" y="5564708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5" name="직사각형 27"/>
          <p:cNvGrpSpPr/>
          <p:nvPr/>
        </p:nvGrpSpPr>
        <p:grpSpPr>
          <a:xfrm>
            <a:off x="3248236" y="6021840"/>
            <a:ext cx="997840" cy="397068"/>
            <a:chOff x="0" y="0"/>
            <a:chExt cx="997838" cy="397066"/>
          </a:xfrm>
        </p:grpSpPr>
        <p:sp>
          <p:nvSpPr>
            <p:cNvPr id="113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4" name="뒤로가기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뒤로가기</a:t>
              </a:r>
            </a:p>
          </p:txBody>
        </p:sp>
      </p:grpSp>
      <p:grpSp>
        <p:nvGrpSpPr>
          <p:cNvPr id="118" name="직사각형 56"/>
          <p:cNvGrpSpPr/>
          <p:nvPr/>
        </p:nvGrpSpPr>
        <p:grpSpPr>
          <a:xfrm>
            <a:off x="4461400" y="6021840"/>
            <a:ext cx="997839" cy="397068"/>
            <a:chOff x="0" y="0"/>
            <a:chExt cx="997838" cy="397066"/>
          </a:xfrm>
        </p:grpSpPr>
        <p:sp>
          <p:nvSpPr>
            <p:cNvPr id="116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7" name="다음으로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다음으로</a:t>
              </a:r>
            </a:p>
          </p:txBody>
        </p:sp>
      </p:grpSp>
      <p:graphicFrame>
        <p:nvGraphicFramePr>
          <p:cNvPr id="119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User_w_ys_access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22" name="직사각형 58"/>
          <p:cNvGrpSpPr/>
          <p:nvPr/>
        </p:nvGrpSpPr>
        <p:grpSpPr>
          <a:xfrm>
            <a:off x="3285430" y="1927628"/>
            <a:ext cx="271605" cy="370841"/>
            <a:chOff x="0" y="0"/>
            <a:chExt cx="271603" cy="370840"/>
          </a:xfrm>
        </p:grpSpPr>
        <p:sp>
          <p:nvSpPr>
            <p:cNvPr id="12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5" name="직사각형 59"/>
          <p:cNvGrpSpPr/>
          <p:nvPr/>
        </p:nvGrpSpPr>
        <p:grpSpPr>
          <a:xfrm>
            <a:off x="5441131" y="3330219"/>
            <a:ext cx="271605" cy="370841"/>
            <a:chOff x="0" y="0"/>
            <a:chExt cx="271603" cy="370840"/>
          </a:xfrm>
        </p:grpSpPr>
        <p:sp>
          <p:nvSpPr>
            <p:cNvPr id="1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8" name="직사각형 60"/>
          <p:cNvGrpSpPr/>
          <p:nvPr/>
        </p:nvGrpSpPr>
        <p:grpSpPr>
          <a:xfrm>
            <a:off x="3032911" y="5836419"/>
            <a:ext cx="271604" cy="370841"/>
            <a:chOff x="0" y="0"/>
            <a:chExt cx="271603" cy="370840"/>
          </a:xfrm>
        </p:grpSpPr>
        <p:sp>
          <p:nvSpPr>
            <p:cNvPr id="1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028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43"/>
            <a:ext cx="12192000" cy="65677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94" y="919728"/>
            <a:ext cx="2009775" cy="1704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948" y="4730860"/>
            <a:ext cx="2506240" cy="17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7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User_w_ys_joinus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35" name="타원 34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extBox 89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등록</a:t>
            </a:r>
          </a:p>
        </p:txBody>
      </p:sp>
      <p:grpSp>
        <p:nvGrpSpPr>
          <p:cNvPr id="139" name="직사각형 1"/>
          <p:cNvGrpSpPr/>
          <p:nvPr/>
        </p:nvGrpSpPr>
        <p:grpSpPr>
          <a:xfrm>
            <a:off x="2433304" y="2526757"/>
            <a:ext cx="1394539" cy="247651"/>
            <a:chOff x="0" y="0"/>
            <a:chExt cx="1394538" cy="247650"/>
          </a:xfrm>
        </p:grpSpPr>
        <p:sp>
          <p:nvSpPr>
            <p:cNvPr id="13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38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grpSp>
        <p:nvGrpSpPr>
          <p:cNvPr id="142" name="직사각형 11"/>
          <p:cNvGrpSpPr/>
          <p:nvPr/>
        </p:nvGrpSpPr>
        <p:grpSpPr>
          <a:xfrm>
            <a:off x="2433304" y="2845911"/>
            <a:ext cx="1394539" cy="247651"/>
            <a:chOff x="0" y="0"/>
            <a:chExt cx="1394538" cy="247650"/>
          </a:xfrm>
        </p:grpSpPr>
        <p:sp>
          <p:nvSpPr>
            <p:cNvPr id="14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1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grpSp>
        <p:nvGrpSpPr>
          <p:cNvPr id="145" name="직사각형 12"/>
          <p:cNvGrpSpPr/>
          <p:nvPr/>
        </p:nvGrpSpPr>
        <p:grpSpPr>
          <a:xfrm>
            <a:off x="2433304" y="3164058"/>
            <a:ext cx="1394539" cy="252734"/>
            <a:chOff x="0" y="0"/>
            <a:chExt cx="1394538" cy="252732"/>
          </a:xfrm>
        </p:grpSpPr>
        <p:sp>
          <p:nvSpPr>
            <p:cNvPr id="143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4" name="비밀번호 확인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 확인</a:t>
              </a:r>
            </a:p>
          </p:txBody>
        </p:sp>
      </p:grpSp>
      <p:grpSp>
        <p:nvGrpSpPr>
          <p:cNvPr id="148" name="직사각형 16"/>
          <p:cNvGrpSpPr/>
          <p:nvPr/>
        </p:nvGrpSpPr>
        <p:grpSpPr>
          <a:xfrm>
            <a:off x="2433304" y="3488782"/>
            <a:ext cx="1394539" cy="247651"/>
            <a:chOff x="0" y="0"/>
            <a:chExt cx="1394538" cy="247650"/>
          </a:xfrm>
        </p:grpSpPr>
        <p:sp>
          <p:nvSpPr>
            <p:cNvPr id="14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7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151" name="직사각형 17"/>
          <p:cNvGrpSpPr/>
          <p:nvPr/>
        </p:nvGrpSpPr>
        <p:grpSpPr>
          <a:xfrm>
            <a:off x="2433304" y="5186862"/>
            <a:ext cx="1394539" cy="247651"/>
            <a:chOff x="0" y="0"/>
            <a:chExt cx="1394538" cy="247650"/>
          </a:xfrm>
        </p:grpSpPr>
        <p:sp>
          <p:nvSpPr>
            <p:cNvPr id="14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0" name="핸드폰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grpSp>
        <p:nvGrpSpPr>
          <p:cNvPr id="154" name="직사각형 18"/>
          <p:cNvGrpSpPr/>
          <p:nvPr/>
        </p:nvGrpSpPr>
        <p:grpSpPr>
          <a:xfrm>
            <a:off x="2433304" y="3808233"/>
            <a:ext cx="1394539" cy="247651"/>
            <a:chOff x="0" y="0"/>
            <a:chExt cx="1394538" cy="247650"/>
          </a:xfrm>
        </p:grpSpPr>
        <p:sp>
          <p:nvSpPr>
            <p:cNvPr id="15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3" name="생년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생년월일</a:t>
              </a:r>
            </a:p>
          </p:txBody>
        </p:sp>
      </p:grpSp>
      <p:sp>
        <p:nvSpPr>
          <p:cNvPr id="155" name="직사각형 2"/>
          <p:cNvSpPr/>
          <p:nvPr/>
        </p:nvSpPr>
        <p:spPr>
          <a:xfrm>
            <a:off x="4062079" y="252624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직사각형 19"/>
          <p:cNvSpPr/>
          <p:nvPr/>
        </p:nvSpPr>
        <p:spPr>
          <a:xfrm>
            <a:off x="4062079" y="284992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직사각형 20"/>
          <p:cNvSpPr/>
          <p:nvPr/>
        </p:nvSpPr>
        <p:spPr>
          <a:xfrm>
            <a:off x="4062079" y="316659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직사각형 21"/>
          <p:cNvSpPr/>
          <p:nvPr/>
        </p:nvSpPr>
        <p:spPr>
          <a:xfrm>
            <a:off x="4062079" y="349278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직사각형 22"/>
          <p:cNvSpPr/>
          <p:nvPr/>
        </p:nvSpPr>
        <p:spPr>
          <a:xfrm>
            <a:off x="4062079" y="518054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2" name="직사각형 23"/>
          <p:cNvGrpSpPr/>
          <p:nvPr/>
        </p:nvGrpSpPr>
        <p:grpSpPr>
          <a:xfrm>
            <a:off x="6447990" y="2515878"/>
            <a:ext cx="1052615" cy="247651"/>
            <a:chOff x="0" y="0"/>
            <a:chExt cx="1052614" cy="247650"/>
          </a:xfrm>
        </p:grpSpPr>
        <p:sp>
          <p:nvSpPr>
            <p:cNvPr id="160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1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165" name="직사각형 24"/>
          <p:cNvGrpSpPr/>
          <p:nvPr/>
        </p:nvGrpSpPr>
        <p:grpSpPr>
          <a:xfrm>
            <a:off x="6447990" y="5186862"/>
            <a:ext cx="1052615" cy="247651"/>
            <a:chOff x="0" y="0"/>
            <a:chExt cx="1052614" cy="247650"/>
          </a:xfrm>
        </p:grpSpPr>
        <p:sp>
          <p:nvSpPr>
            <p:cNvPr id="16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4" name="인증번호받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인증번호받기</a:t>
              </a:r>
            </a:p>
          </p:txBody>
        </p:sp>
      </p:grpSp>
      <p:sp>
        <p:nvSpPr>
          <p:cNvPr id="166" name="직사각형 25"/>
          <p:cNvSpPr/>
          <p:nvPr/>
        </p:nvSpPr>
        <p:spPr>
          <a:xfrm>
            <a:off x="4062079" y="380582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" name="직사각형 26"/>
          <p:cNvGrpSpPr/>
          <p:nvPr/>
        </p:nvGrpSpPr>
        <p:grpSpPr>
          <a:xfrm>
            <a:off x="2433304" y="4127684"/>
            <a:ext cx="1394539" cy="247651"/>
            <a:chOff x="0" y="0"/>
            <a:chExt cx="1394538" cy="247650"/>
          </a:xfrm>
        </p:grpSpPr>
        <p:sp>
          <p:nvSpPr>
            <p:cNvPr id="1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8" name="성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성별</a:t>
              </a:r>
            </a:p>
          </p:txBody>
        </p:sp>
      </p:grpSp>
      <p:grpSp>
        <p:nvGrpSpPr>
          <p:cNvPr id="172" name="직사각형 29"/>
          <p:cNvGrpSpPr/>
          <p:nvPr/>
        </p:nvGrpSpPr>
        <p:grpSpPr>
          <a:xfrm>
            <a:off x="4266724" y="4114184"/>
            <a:ext cx="676818" cy="243841"/>
            <a:chOff x="0" y="0"/>
            <a:chExt cx="676817" cy="243840"/>
          </a:xfrm>
        </p:grpSpPr>
        <p:sp>
          <p:nvSpPr>
            <p:cNvPr id="170" name="직사각형"/>
            <p:cNvSpPr/>
            <p:nvPr/>
          </p:nvSpPr>
          <p:spPr>
            <a:xfrm>
              <a:off x="0" y="4673"/>
              <a:ext cx="676818" cy="2344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1" name="남성"/>
            <p:cNvSpPr txBox="1"/>
            <p:nvPr/>
          </p:nvSpPr>
          <p:spPr>
            <a:xfrm>
              <a:off x="45719" y="0"/>
              <a:ext cx="585379" cy="24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남성</a:t>
              </a:r>
            </a:p>
          </p:txBody>
        </p:sp>
      </p:grpSp>
      <p:grpSp>
        <p:nvGrpSpPr>
          <p:cNvPr id="175" name="직사각형 31"/>
          <p:cNvGrpSpPr/>
          <p:nvPr/>
        </p:nvGrpSpPr>
        <p:grpSpPr>
          <a:xfrm>
            <a:off x="5459279" y="4112279"/>
            <a:ext cx="676818" cy="247651"/>
            <a:chOff x="0" y="0"/>
            <a:chExt cx="676817" cy="247650"/>
          </a:xfrm>
        </p:grpSpPr>
        <p:sp>
          <p:nvSpPr>
            <p:cNvPr id="173" name="직사각형"/>
            <p:cNvSpPr/>
            <p:nvPr/>
          </p:nvSpPr>
          <p:spPr>
            <a:xfrm>
              <a:off x="-1" y="0"/>
              <a:ext cx="67681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4" name="여성"/>
            <p:cNvSpPr txBox="1"/>
            <p:nvPr/>
          </p:nvSpPr>
          <p:spPr>
            <a:xfrm>
              <a:off x="45719" y="1904"/>
              <a:ext cx="58537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여성</a:t>
              </a:r>
            </a:p>
          </p:txBody>
        </p:sp>
      </p:grpSp>
      <p:grpSp>
        <p:nvGrpSpPr>
          <p:cNvPr id="178" name="직사각형 33"/>
          <p:cNvGrpSpPr/>
          <p:nvPr/>
        </p:nvGrpSpPr>
        <p:grpSpPr>
          <a:xfrm>
            <a:off x="2433304" y="1855334"/>
            <a:ext cx="1394539" cy="247651"/>
            <a:chOff x="0" y="0"/>
            <a:chExt cx="1394538" cy="247650"/>
          </a:xfrm>
        </p:grpSpPr>
        <p:sp>
          <p:nvSpPr>
            <p:cNvPr id="17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7" name="회원구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회원구분</a:t>
              </a:r>
            </a:p>
          </p:txBody>
        </p:sp>
      </p:grpSp>
      <p:sp>
        <p:nvSpPr>
          <p:cNvPr id="179" name="타원 3"/>
          <p:cNvSpPr/>
          <p:nvPr/>
        </p:nvSpPr>
        <p:spPr>
          <a:xfrm>
            <a:off x="4062079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" name="직사각형 35"/>
          <p:cNvGrpSpPr/>
          <p:nvPr/>
        </p:nvGrpSpPr>
        <p:grpSpPr>
          <a:xfrm>
            <a:off x="4257671" y="1855334"/>
            <a:ext cx="866589" cy="247651"/>
            <a:chOff x="0" y="0"/>
            <a:chExt cx="866587" cy="247650"/>
          </a:xfrm>
        </p:grpSpPr>
        <p:sp>
          <p:nvSpPr>
            <p:cNvPr id="180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1" name="메이커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메이커회원</a:t>
              </a:r>
            </a:p>
          </p:txBody>
        </p:sp>
      </p:grpSp>
      <p:sp>
        <p:nvSpPr>
          <p:cNvPr id="183" name="타원 36"/>
          <p:cNvSpPr/>
          <p:nvPr/>
        </p:nvSpPr>
        <p:spPr>
          <a:xfrm>
            <a:off x="5171600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6" name="직사각형 37"/>
          <p:cNvGrpSpPr/>
          <p:nvPr/>
        </p:nvGrpSpPr>
        <p:grpSpPr>
          <a:xfrm>
            <a:off x="5367192" y="1855334"/>
            <a:ext cx="866589" cy="247651"/>
            <a:chOff x="0" y="0"/>
            <a:chExt cx="866587" cy="247650"/>
          </a:xfrm>
        </p:grpSpPr>
        <p:sp>
          <p:nvSpPr>
            <p:cNvPr id="184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5" name="서포터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서포터회원</a:t>
              </a:r>
            </a:p>
          </p:txBody>
        </p:sp>
      </p:grpSp>
      <p:sp>
        <p:nvSpPr>
          <p:cNvPr id="187" name="타원 38"/>
          <p:cNvSpPr/>
          <p:nvPr/>
        </p:nvSpPr>
        <p:spPr>
          <a:xfrm>
            <a:off x="4062079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타원 40"/>
          <p:cNvSpPr/>
          <p:nvPr/>
        </p:nvSpPr>
        <p:spPr>
          <a:xfrm>
            <a:off x="5237517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1" name="직사각형 41"/>
          <p:cNvGrpSpPr/>
          <p:nvPr/>
        </p:nvGrpSpPr>
        <p:grpSpPr>
          <a:xfrm>
            <a:off x="2433304" y="5500876"/>
            <a:ext cx="1394539" cy="252734"/>
            <a:chOff x="0" y="0"/>
            <a:chExt cx="1394538" cy="252732"/>
          </a:xfrm>
        </p:grpSpPr>
        <p:sp>
          <p:nvSpPr>
            <p:cNvPr id="189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0" name="인증번호 입력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 입력</a:t>
              </a:r>
            </a:p>
          </p:txBody>
        </p:sp>
      </p:grpSp>
      <p:sp>
        <p:nvSpPr>
          <p:cNvPr id="192" name="직사각형 42"/>
          <p:cNvSpPr/>
          <p:nvPr/>
        </p:nvSpPr>
        <p:spPr>
          <a:xfrm>
            <a:off x="4062079" y="5487942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5" name="직사각형 43"/>
          <p:cNvGrpSpPr/>
          <p:nvPr/>
        </p:nvGrpSpPr>
        <p:grpSpPr>
          <a:xfrm>
            <a:off x="6447990" y="5493908"/>
            <a:ext cx="1052615" cy="247651"/>
            <a:chOff x="0" y="0"/>
            <a:chExt cx="1052614" cy="247650"/>
          </a:xfrm>
        </p:grpSpPr>
        <p:sp>
          <p:nvSpPr>
            <p:cNvPr id="19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4" name="인증번호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인증번호확인</a:t>
              </a:r>
            </a:p>
          </p:txBody>
        </p:sp>
      </p:grpSp>
      <p:grpSp>
        <p:nvGrpSpPr>
          <p:cNvPr id="198" name="직사각형 44"/>
          <p:cNvGrpSpPr/>
          <p:nvPr/>
        </p:nvGrpSpPr>
        <p:grpSpPr>
          <a:xfrm>
            <a:off x="4062079" y="6108265"/>
            <a:ext cx="1394539" cy="482789"/>
            <a:chOff x="0" y="0"/>
            <a:chExt cx="1394538" cy="482788"/>
          </a:xfrm>
        </p:grpSpPr>
        <p:sp>
          <p:nvSpPr>
            <p:cNvPr id="196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7" name="회원가입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 완료</a:t>
              </a:r>
            </a:p>
          </p:txBody>
        </p:sp>
      </p:grpSp>
      <p:sp>
        <p:nvSpPr>
          <p:cNvPr id="199" name="TextBox 4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회원가입</a:t>
            </a:r>
          </a:p>
        </p:txBody>
      </p:sp>
      <p:grpSp>
        <p:nvGrpSpPr>
          <p:cNvPr id="202" name="직사각형 45"/>
          <p:cNvGrpSpPr/>
          <p:nvPr/>
        </p:nvGrpSpPr>
        <p:grpSpPr>
          <a:xfrm>
            <a:off x="2433304" y="4832653"/>
            <a:ext cx="1394539" cy="247651"/>
            <a:chOff x="0" y="0"/>
            <a:chExt cx="1394538" cy="247650"/>
          </a:xfrm>
        </p:grpSpPr>
        <p:sp>
          <p:nvSpPr>
            <p:cNvPr id="20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1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203" name="직사각형 46"/>
          <p:cNvSpPr/>
          <p:nvPr/>
        </p:nvSpPr>
        <p:spPr>
          <a:xfrm>
            <a:off x="4062079" y="482633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6" name="직사각형 47"/>
          <p:cNvGrpSpPr/>
          <p:nvPr/>
        </p:nvGrpSpPr>
        <p:grpSpPr>
          <a:xfrm>
            <a:off x="6447990" y="4832653"/>
            <a:ext cx="1052615" cy="247651"/>
            <a:chOff x="0" y="0"/>
            <a:chExt cx="1052614" cy="247650"/>
          </a:xfrm>
        </p:grpSpPr>
        <p:sp>
          <p:nvSpPr>
            <p:cNvPr id="204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5" name="주소찾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주소찾기</a:t>
              </a:r>
            </a:p>
          </p:txBody>
        </p:sp>
      </p:grpSp>
      <p:grpSp>
        <p:nvGrpSpPr>
          <p:cNvPr id="209" name="직사각형 48"/>
          <p:cNvGrpSpPr/>
          <p:nvPr/>
        </p:nvGrpSpPr>
        <p:grpSpPr>
          <a:xfrm>
            <a:off x="2433304" y="2209686"/>
            <a:ext cx="1394539" cy="247651"/>
            <a:chOff x="0" y="0"/>
            <a:chExt cx="1394538" cy="247650"/>
          </a:xfrm>
        </p:grpSpPr>
        <p:sp>
          <p:nvSpPr>
            <p:cNvPr id="20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210" name="직사각형 49"/>
          <p:cNvSpPr/>
          <p:nvPr/>
        </p:nvSpPr>
        <p:spPr>
          <a:xfrm>
            <a:off x="4062079" y="2209170"/>
            <a:ext cx="2171701" cy="2396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직사각형 50"/>
          <p:cNvGrpSpPr/>
          <p:nvPr/>
        </p:nvGrpSpPr>
        <p:grpSpPr>
          <a:xfrm>
            <a:off x="6447990" y="2208833"/>
            <a:ext cx="1052615" cy="247651"/>
            <a:chOff x="0" y="0"/>
            <a:chExt cx="1052614" cy="247650"/>
          </a:xfrm>
        </p:grpSpPr>
        <p:sp>
          <p:nvSpPr>
            <p:cNvPr id="211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2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216" name="직사각형 51"/>
          <p:cNvGrpSpPr/>
          <p:nvPr/>
        </p:nvGrpSpPr>
        <p:grpSpPr>
          <a:xfrm>
            <a:off x="2433304" y="4472125"/>
            <a:ext cx="1394539" cy="247651"/>
            <a:chOff x="0" y="0"/>
            <a:chExt cx="1394538" cy="247650"/>
          </a:xfrm>
        </p:grpSpPr>
        <p:sp>
          <p:nvSpPr>
            <p:cNvPr id="214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5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217" name="직사각형 52"/>
          <p:cNvSpPr/>
          <p:nvPr/>
        </p:nvSpPr>
        <p:spPr>
          <a:xfrm>
            <a:off x="4062079" y="4465808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51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8238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64" y="1280080"/>
            <a:ext cx="4356636" cy="2481027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97" y="1556217"/>
            <a:ext cx="3381656" cy="50817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103" y="3981167"/>
            <a:ext cx="6088437" cy="26567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1443" y="281658"/>
            <a:ext cx="2332224" cy="22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4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1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8" y="2302365"/>
            <a:ext cx="3487941" cy="3069974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739081" y="3585172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1856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하단의 버튼과 이미지아이콘에 모두 링크를 걸어 어디를 눌러도 해당 화면으로 넘어갈 수 있게 설정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SNS로그인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4" name="TextBox 4"/>
          <p:cNvSpPr txBox="1"/>
          <p:nvPr/>
        </p:nvSpPr>
        <p:spPr>
          <a:xfrm>
            <a:off x="1139419" y="2567738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27" name="직사각형 45"/>
          <p:cNvGrpSpPr/>
          <p:nvPr/>
        </p:nvGrpSpPr>
        <p:grpSpPr>
          <a:xfrm>
            <a:off x="1174875" y="3266954"/>
            <a:ext cx="769849" cy="247651"/>
            <a:chOff x="0" y="0"/>
            <a:chExt cx="769848" cy="247650"/>
          </a:xfrm>
        </p:grpSpPr>
        <p:sp>
          <p:nvSpPr>
            <p:cNvPr id="22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6" name="아이디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30" name="직사각형 46"/>
          <p:cNvGrpSpPr/>
          <p:nvPr/>
        </p:nvGrpSpPr>
        <p:grpSpPr>
          <a:xfrm>
            <a:off x="1174875" y="3779470"/>
            <a:ext cx="769849" cy="247651"/>
            <a:chOff x="0" y="0"/>
            <a:chExt cx="769848" cy="247650"/>
          </a:xfrm>
        </p:grpSpPr>
        <p:sp>
          <p:nvSpPr>
            <p:cNvPr id="228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9" name="비밀번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31" name="직사각형 47"/>
          <p:cNvSpPr/>
          <p:nvPr/>
        </p:nvSpPr>
        <p:spPr>
          <a:xfrm>
            <a:off x="2184489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32" name="직사각형 48"/>
          <p:cNvSpPr/>
          <p:nvPr/>
        </p:nvSpPr>
        <p:spPr>
          <a:xfrm>
            <a:off x="2184489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35" name="직사각형 49"/>
          <p:cNvGrpSpPr/>
          <p:nvPr/>
        </p:nvGrpSpPr>
        <p:grpSpPr>
          <a:xfrm>
            <a:off x="1982557" y="4313804"/>
            <a:ext cx="769849" cy="247651"/>
            <a:chOff x="0" y="0"/>
            <a:chExt cx="769848" cy="247650"/>
          </a:xfrm>
        </p:grpSpPr>
        <p:sp>
          <p:nvSpPr>
            <p:cNvPr id="233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4" name="로그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38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236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7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39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240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43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241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2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46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244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5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4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직사각형 23"/>
          <p:cNvGrpSpPr/>
          <p:nvPr/>
        </p:nvGrpSpPr>
        <p:grpSpPr>
          <a:xfrm>
            <a:off x="4421349" y="2867783"/>
            <a:ext cx="271605" cy="370841"/>
            <a:chOff x="0" y="0"/>
            <a:chExt cx="271603" cy="370840"/>
          </a:xfrm>
        </p:grpSpPr>
        <p:sp>
          <p:nvSpPr>
            <p:cNvPr id="25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53" name="그림 24" descr="그림 2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4641" y="4700797"/>
            <a:ext cx="2080493" cy="3665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직사각형 25"/>
          <p:cNvGrpSpPr/>
          <p:nvPr/>
        </p:nvGrpSpPr>
        <p:grpSpPr>
          <a:xfrm>
            <a:off x="1068839" y="4544725"/>
            <a:ext cx="271605" cy="370841"/>
            <a:chOff x="0" y="0"/>
            <a:chExt cx="271603" cy="370840"/>
          </a:xfrm>
        </p:grpSpPr>
        <p:sp>
          <p:nvSpPr>
            <p:cNvPr id="2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32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337"/>
            <a:ext cx="12192000" cy="64098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28" y="2908945"/>
            <a:ext cx="2418077" cy="7171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716"/>
            <a:ext cx="5551581" cy="213114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2124478">
            <a:off x="1394232" y="3793233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243" y="524583"/>
            <a:ext cx="1991976" cy="22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9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User_w_ys_serachId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아이디찾기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9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0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이메일,핸드폰번호</a:t>
                      </a:r>
                    </a:p>
                    <a:p>
                      <a:pPr algn="l">
                        <a:defRPr sz="1500"/>
                      </a:pPr>
                      <a:r>
                        <a:t>중 선택하여 인증 방식 선택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1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92" name="TextBox 4"/>
          <p:cNvSpPr txBox="1"/>
          <p:nvPr/>
        </p:nvSpPr>
        <p:spPr>
          <a:xfrm>
            <a:off x="1139419" y="2567738"/>
            <a:ext cx="138427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아이디 찾기</a:t>
            </a:r>
          </a:p>
        </p:txBody>
      </p:sp>
      <p:grpSp>
        <p:nvGrpSpPr>
          <p:cNvPr id="295" name="직사각형 45"/>
          <p:cNvGrpSpPr/>
          <p:nvPr/>
        </p:nvGrpSpPr>
        <p:grpSpPr>
          <a:xfrm>
            <a:off x="633744" y="3266954"/>
            <a:ext cx="986645" cy="247651"/>
            <a:chOff x="0" y="0"/>
            <a:chExt cx="986644" cy="247650"/>
          </a:xfrm>
        </p:grpSpPr>
        <p:sp>
          <p:nvSpPr>
            <p:cNvPr id="293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4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298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296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7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299" name="직사각형 47"/>
          <p:cNvSpPr/>
          <p:nvPr/>
        </p:nvSpPr>
        <p:spPr>
          <a:xfrm>
            <a:off x="1717212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00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03" name="직사각형 49"/>
          <p:cNvGrpSpPr/>
          <p:nvPr/>
        </p:nvGrpSpPr>
        <p:grpSpPr>
          <a:xfrm>
            <a:off x="1982557" y="4774284"/>
            <a:ext cx="885917" cy="247651"/>
            <a:chOff x="0" y="0"/>
            <a:chExt cx="885915" cy="247650"/>
          </a:xfrm>
        </p:grpSpPr>
        <p:sp>
          <p:nvSpPr>
            <p:cNvPr id="301" name="직사각형"/>
            <p:cNvSpPr/>
            <p:nvPr/>
          </p:nvSpPr>
          <p:spPr>
            <a:xfrm>
              <a:off x="0" y="0"/>
              <a:ext cx="88591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2" name="아이디찾기"/>
            <p:cNvSpPr txBox="1"/>
            <p:nvPr/>
          </p:nvSpPr>
          <p:spPr>
            <a:xfrm>
              <a:off x="45720" y="1904"/>
              <a:ext cx="7944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06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04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5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07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08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11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0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14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1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15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0" name="직사각형 23"/>
          <p:cNvGrpSpPr/>
          <p:nvPr/>
        </p:nvGrpSpPr>
        <p:grpSpPr>
          <a:xfrm>
            <a:off x="1590195" y="3492866"/>
            <a:ext cx="271605" cy="370841"/>
            <a:chOff x="0" y="0"/>
            <a:chExt cx="271603" cy="370840"/>
          </a:xfrm>
        </p:grpSpPr>
        <p:sp>
          <p:nvSpPr>
            <p:cNvPr id="318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2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2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26" name="직사각형 24"/>
          <p:cNvGrpSpPr/>
          <p:nvPr/>
        </p:nvGrpSpPr>
        <p:grpSpPr>
          <a:xfrm>
            <a:off x="633743" y="4177621"/>
            <a:ext cx="992173" cy="396241"/>
            <a:chOff x="0" y="0"/>
            <a:chExt cx="992171" cy="396240"/>
          </a:xfrm>
        </p:grpSpPr>
        <p:sp>
          <p:nvSpPr>
            <p:cNvPr id="324" name="직사각형"/>
            <p:cNvSpPr/>
            <p:nvPr/>
          </p:nvSpPr>
          <p:spPr>
            <a:xfrm>
              <a:off x="0" y="29020"/>
              <a:ext cx="992172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5" name="인증번호…"/>
            <p:cNvSpPr txBox="1"/>
            <p:nvPr/>
          </p:nvSpPr>
          <p:spPr>
            <a:xfrm>
              <a:off x="45719" y="0"/>
              <a:ext cx="900733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2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2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06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28"/>
            <a:ext cx="12192000" cy="66475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2" y="1446879"/>
            <a:ext cx="2327731" cy="100741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1774477" y="2381166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4473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User_w_ys_serachpass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335" name="TextBox 4"/>
          <p:cNvSpPr txBox="1"/>
          <p:nvPr/>
        </p:nvSpPr>
        <p:spPr>
          <a:xfrm>
            <a:off x="1139419" y="2567738"/>
            <a:ext cx="202884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비밀번호 찾기</a:t>
            </a:r>
          </a:p>
        </p:txBody>
      </p:sp>
      <p:grpSp>
        <p:nvGrpSpPr>
          <p:cNvPr id="338" name="직사각형 45"/>
          <p:cNvGrpSpPr/>
          <p:nvPr/>
        </p:nvGrpSpPr>
        <p:grpSpPr>
          <a:xfrm>
            <a:off x="633744" y="3429911"/>
            <a:ext cx="986645" cy="247651"/>
            <a:chOff x="0" y="0"/>
            <a:chExt cx="986644" cy="247650"/>
          </a:xfrm>
        </p:grpSpPr>
        <p:sp>
          <p:nvSpPr>
            <p:cNvPr id="336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37" name="아이디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341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339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0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342" name="직사각형 47"/>
          <p:cNvSpPr/>
          <p:nvPr/>
        </p:nvSpPr>
        <p:spPr>
          <a:xfrm>
            <a:off x="1717212" y="3429911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43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46" name="직사각형 49"/>
          <p:cNvGrpSpPr/>
          <p:nvPr/>
        </p:nvGrpSpPr>
        <p:grpSpPr>
          <a:xfrm>
            <a:off x="1982557" y="4774284"/>
            <a:ext cx="977926" cy="247651"/>
            <a:chOff x="0" y="0"/>
            <a:chExt cx="977924" cy="247650"/>
          </a:xfrm>
        </p:grpSpPr>
        <p:sp>
          <p:nvSpPr>
            <p:cNvPr id="344" name="직사각형"/>
            <p:cNvSpPr/>
            <p:nvPr/>
          </p:nvSpPr>
          <p:spPr>
            <a:xfrm>
              <a:off x="0" y="0"/>
              <a:ext cx="97792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5" name="비밀번호찾기"/>
            <p:cNvSpPr txBox="1"/>
            <p:nvPr/>
          </p:nvSpPr>
          <p:spPr>
            <a:xfrm>
              <a:off x="45719" y="1904"/>
              <a:ext cx="886487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grpSp>
        <p:nvGrpSpPr>
          <p:cNvPr id="349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47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8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50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51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54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52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3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57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55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6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58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6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66" name="직사각형 24"/>
          <p:cNvGrpSpPr/>
          <p:nvPr/>
        </p:nvGrpSpPr>
        <p:grpSpPr>
          <a:xfrm>
            <a:off x="785586" y="4177621"/>
            <a:ext cx="840331" cy="396241"/>
            <a:chOff x="0" y="0"/>
            <a:chExt cx="840330" cy="396240"/>
          </a:xfrm>
        </p:grpSpPr>
        <p:sp>
          <p:nvSpPr>
            <p:cNvPr id="364" name="직사각형"/>
            <p:cNvSpPr/>
            <p:nvPr/>
          </p:nvSpPr>
          <p:spPr>
            <a:xfrm>
              <a:off x="0" y="29020"/>
              <a:ext cx="840331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5" name="인증번호…"/>
            <p:cNvSpPr txBox="1"/>
            <p:nvPr/>
          </p:nvSpPr>
          <p:spPr>
            <a:xfrm>
              <a:off x="45719" y="0"/>
              <a:ext cx="748892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6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6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71" name="직사각형 26"/>
          <p:cNvGrpSpPr/>
          <p:nvPr/>
        </p:nvGrpSpPr>
        <p:grpSpPr>
          <a:xfrm>
            <a:off x="633744" y="3084554"/>
            <a:ext cx="986645" cy="247651"/>
            <a:chOff x="0" y="0"/>
            <a:chExt cx="986644" cy="247650"/>
          </a:xfrm>
        </p:grpSpPr>
        <p:sp>
          <p:nvSpPr>
            <p:cNvPr id="369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70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372" name="직사각형 27"/>
          <p:cNvSpPr/>
          <p:nvPr/>
        </p:nvSpPr>
        <p:spPr>
          <a:xfrm>
            <a:off x="1717212" y="30845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24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3"/>
            <a:ext cx="12192000" cy="682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5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김현태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프로젝트 카테고리 메뉴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카테고리 메인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상세 페이지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프로젝트 관리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신고 페이지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통계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6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0206661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42756475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:a16="http://schemas.microsoft.com/office/drawing/2014/main" xmlns="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:a16="http://schemas.microsoft.com/office/drawing/2014/main" xmlns="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xmlns="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xmlns="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xmlns="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980829"/>
              </p:ext>
            </p:extLst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880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5514"/>
            <a:ext cx="10870822" cy="614915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68867" y="2090213"/>
            <a:ext cx="10735733" cy="42597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6" y="2543856"/>
            <a:ext cx="5419725" cy="1219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6" y="4088496"/>
            <a:ext cx="7077074" cy="8321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>
            <a:stCxn id="1027" idx="1"/>
          </p:cNvCxnSpPr>
          <p:nvPr/>
        </p:nvCxnSpPr>
        <p:spPr>
          <a:xfrm flipH="1" flipV="1">
            <a:off x="4080933" y="1837267"/>
            <a:ext cx="1033993" cy="131618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1028" idx="1"/>
          </p:cNvCxnSpPr>
          <p:nvPr/>
        </p:nvCxnSpPr>
        <p:spPr>
          <a:xfrm flipH="1" flipV="1">
            <a:off x="4080933" y="1837267"/>
            <a:ext cx="1033993" cy="266729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83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891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1480772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78593156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xmlns="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:a16="http://schemas.microsoft.com/office/drawing/2014/main" xmlns="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:a16="http://schemas.microsoft.com/office/drawing/2014/main" xmlns="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:a16="http://schemas.microsoft.com/office/drawing/2014/main" xmlns="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:a16="http://schemas.microsoft.com/office/drawing/2014/main" xmlns="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xmlns="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:a16="http://schemas.microsoft.com/office/drawing/2014/main" xmlns="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1440535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10" y="143933"/>
            <a:ext cx="10213676" cy="622519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90600" y="922868"/>
            <a:ext cx="9948333" cy="31072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09133" y="1049867"/>
            <a:ext cx="1346200" cy="431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09132" y="1642534"/>
            <a:ext cx="2243667" cy="2269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047" y="1265767"/>
            <a:ext cx="3120331" cy="50800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 flipH="1" flipV="1">
            <a:off x="4834467" y="922868"/>
            <a:ext cx="654580" cy="55879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5" idx="3"/>
          </p:cNvCxnSpPr>
          <p:nvPr/>
        </p:nvCxnSpPr>
        <p:spPr>
          <a:xfrm flipH="1" flipV="1">
            <a:off x="2455333" y="1265767"/>
            <a:ext cx="3033714" cy="121073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3352799" y="2777067"/>
            <a:ext cx="2136248" cy="21420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132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219673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4772438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:a16="http://schemas.microsoft.com/office/drawing/2014/main" xmlns="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65227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921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68" y="243617"/>
            <a:ext cx="10389399" cy="624359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655" y="2472266"/>
            <a:ext cx="6143625" cy="2438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>
            <a:endCxn id="9" idx="2"/>
          </p:cNvCxnSpPr>
          <p:nvPr/>
        </p:nvCxnSpPr>
        <p:spPr>
          <a:xfrm flipH="1" flipV="1">
            <a:off x="3970867" y="1710267"/>
            <a:ext cx="1540934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 flipV="1">
            <a:off x="4969933" y="1710267"/>
            <a:ext cx="541868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590800" y="1117600"/>
            <a:ext cx="2760133" cy="592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11259011">
            <a:off x="3196097" y="1696827"/>
            <a:ext cx="315698" cy="2254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957317"/>
              </p:ext>
            </p:extLst>
          </p:nvPr>
        </p:nvGraphicFramePr>
        <p:xfrm>
          <a:off x="195328" y="4099616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567403" y="3962267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140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5851035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64295078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xmlns="" id="{F3572F5E-6487-43A0-AA1A-2EF5BBB223CA}"/>
                  </a:ext>
                </a:extLst>
              </p:cNvPr>
              <p:cNvGrpSpPr/>
              <p:nvPr/>
            </p:nvGrpSpPr>
            <p:grpSpPr>
              <a:xfrm>
                <a:off x="157954" y="1271965"/>
                <a:ext cx="8032200" cy="5349900"/>
                <a:chOff x="157954" y="1271965"/>
                <a:chExt cx="8032200" cy="5349900"/>
              </a:xfrm>
            </p:grpSpPr>
            <p:sp>
              <p:nvSpPr>
                <p:cNvPr id="168" name="Google Shape;168;g7c553259d1_0_81"/>
                <p:cNvSpPr/>
                <p:nvPr/>
              </p:nvSpPr>
              <p:spPr>
                <a:xfrm>
                  <a:off x="157954" y="1271965"/>
                  <a:ext cx="8032200" cy="53499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5" name="Google Shape;175;g7c553259d1_0_81"/>
                <p:cNvSpPr/>
                <p:nvPr/>
              </p:nvSpPr>
              <p:spPr>
                <a:xfrm>
                  <a:off x="1308510" y="1564876"/>
                  <a:ext cx="3077419" cy="2390944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프로젝트 대표 이미지</a:t>
                  </a:r>
                </a:p>
              </p:txBody>
            </p:sp>
            <p:sp>
              <p:nvSpPr>
                <p:cNvPr id="176" name="Google Shape;176;g7c553259d1_0_81"/>
                <p:cNvSpPr/>
                <p:nvPr/>
              </p:nvSpPr>
              <p:spPr>
                <a:xfrm>
                  <a:off x="4655794" y="156274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이름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1" name="Google Shape;176;g7c553259d1_0_81">
                  <a:extLst>
                    <a:ext uri="{FF2B5EF4-FFF2-40B4-BE49-F238E27FC236}">
                      <a16:creationId xmlns:a16="http://schemas.microsoft.com/office/drawing/2014/main" xmlns="" id="{B30BE16B-8D65-4384-B0DA-A50D09A577B8}"/>
                    </a:ext>
                  </a:extLst>
                </p:cNvPr>
                <p:cNvSpPr/>
                <p:nvPr/>
              </p:nvSpPr>
              <p:spPr>
                <a:xfrm>
                  <a:off x="4655794" y="1999445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업체명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176;g7c553259d1_0_81">
                  <a:extLst>
                    <a:ext uri="{FF2B5EF4-FFF2-40B4-BE49-F238E27FC236}">
                      <a16:creationId xmlns:a16="http://schemas.microsoft.com/office/drawing/2014/main" xmlns="" id="{700B75C6-9A07-40F2-AB91-29E7A8F8E421}"/>
                    </a:ext>
                  </a:extLst>
                </p:cNvPr>
                <p:cNvSpPr/>
                <p:nvPr/>
              </p:nvSpPr>
              <p:spPr>
                <a:xfrm>
                  <a:off x="4655794" y="2436147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  <a:buFont typeface="Arial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받을 목표 금액</a:t>
                  </a:r>
                  <a:endPara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</a:endParaRPr>
                </a:p>
              </p:txBody>
            </p:sp>
            <p:sp>
              <p:nvSpPr>
                <p:cNvPr id="23" name="Google Shape;176;g7c553259d1_0_81">
                  <a:extLst>
                    <a:ext uri="{FF2B5EF4-FFF2-40B4-BE49-F238E27FC236}">
                      <a16:creationId xmlns:a16="http://schemas.microsoft.com/office/drawing/2014/main" xmlns="" id="{DD89504F-3007-448C-A6FE-19B35B2D37DF}"/>
                    </a:ext>
                  </a:extLst>
                </p:cNvPr>
                <p:cNvSpPr/>
                <p:nvPr/>
              </p:nvSpPr>
              <p:spPr>
                <a:xfrm>
                  <a:off x="4655794" y="287284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진행 기간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176;g7c553259d1_0_81">
                  <a:extLst>
                    <a:ext uri="{FF2B5EF4-FFF2-40B4-BE49-F238E27FC236}">
                      <a16:creationId xmlns:a16="http://schemas.microsoft.com/office/drawing/2014/main" xmlns="" id="{1678392C-86C9-4C7B-8253-883D70B64401}"/>
                    </a:ext>
                  </a:extLst>
                </p:cNvPr>
                <p:cNvSpPr/>
                <p:nvPr/>
              </p:nvSpPr>
              <p:spPr>
                <a:xfrm>
                  <a:off x="4655794" y="3309550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현재 </a:t>
                  </a:r>
                  <a:r>
                    <a:rPr lang="ko-KR" altLang="en-US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받은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금액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CE6D0F43-8CE7-4454-9E3B-7AA022C3B35D}"/>
                    </a:ext>
                  </a:extLst>
                </p:cNvPr>
                <p:cNvSpPr/>
                <p:nvPr/>
              </p:nvSpPr>
              <p:spPr>
                <a:xfrm>
                  <a:off x="4655794" y="396446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고유 주소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176;g7c553259d1_0_81">
                  <a:extLst>
                    <a:ext uri="{FF2B5EF4-FFF2-40B4-BE49-F238E27FC236}">
                      <a16:creationId xmlns:a16="http://schemas.microsoft.com/office/drawing/2014/main" xmlns="" id="{8B9D43A3-D080-4785-B76B-4DD9477341D6}"/>
                    </a:ext>
                  </a:extLst>
                </p:cNvPr>
                <p:cNvSpPr/>
                <p:nvPr/>
              </p:nvSpPr>
              <p:spPr>
                <a:xfrm>
                  <a:off x="4655794" y="4401164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키워드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176;g7c553259d1_0_81">
                  <a:extLst>
                    <a:ext uri="{FF2B5EF4-FFF2-40B4-BE49-F238E27FC236}">
                      <a16:creationId xmlns:a16="http://schemas.microsoft.com/office/drawing/2014/main" xmlns="" id="{F899F5BB-2CA2-49B1-8BC6-DD4D5BBC5954}"/>
                    </a:ext>
                  </a:extLst>
                </p:cNvPr>
                <p:cNvSpPr/>
                <p:nvPr/>
              </p:nvSpPr>
              <p:spPr>
                <a:xfrm>
                  <a:off x="4655794" y="4837866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카테고리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176;g7c553259d1_0_81">
                  <a:extLst>
                    <a:ext uri="{FF2B5EF4-FFF2-40B4-BE49-F238E27FC236}">
                      <a16:creationId xmlns:a16="http://schemas.microsoft.com/office/drawing/2014/main" xmlns="" id="{67F6FB9B-C1D8-4622-99B3-F40F5ECC13C5}"/>
                    </a:ext>
                  </a:extLst>
                </p:cNvPr>
                <p:cNvSpPr/>
                <p:nvPr/>
              </p:nvSpPr>
              <p:spPr>
                <a:xfrm>
                  <a:off x="4655794" y="527456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문의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</a:t>
                  </a: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가능</a:t>
                  </a:r>
                  <a:r>
                    <a:rPr lang="ko-KR" sz="15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31" name="Google Shape;176;g7c553259d1_0_81">
                  <a:extLst>
                    <a:ext uri="{FF2B5EF4-FFF2-40B4-BE49-F238E27FC236}">
                      <a16:creationId xmlns:a16="http://schemas.microsoft.com/office/drawing/2014/main" xmlns="" id="{AD2C95EC-582D-4DE5-A38F-F4D321E2655F}"/>
                    </a:ext>
                  </a:extLst>
                </p:cNvPr>
                <p:cNvSpPr/>
                <p:nvPr/>
              </p:nvSpPr>
              <p:spPr>
                <a:xfrm>
                  <a:off x="4655794" y="5711269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사업자 등록 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sp>
            <p:nvSpPr>
              <p:cNvPr id="196" name="Google Shape;196;g7c553259d1_0_81"/>
              <p:cNvSpPr/>
              <p:nvPr/>
            </p:nvSpPr>
            <p:spPr>
              <a:xfrm>
                <a:off x="3275459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7" name="Google Shape;207;g7c553259d1_0_81"/>
              <p:cNvSpPr/>
              <p:nvPr/>
            </p:nvSpPr>
            <p:spPr>
              <a:xfrm>
                <a:off x="5085178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4" name="Google Shape;174;g7c553259d1_0_81"/>
            <p:cNvSpPr/>
            <p:nvPr/>
          </p:nvSpPr>
          <p:spPr>
            <a:xfrm>
              <a:off x="4421316" y="39621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2004373" y="41442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4421316" y="329176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929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9977033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49658008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543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1" y="603849"/>
            <a:ext cx="10679502" cy="586655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339667" y="4385733"/>
            <a:ext cx="2514600" cy="64346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201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8216852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95114755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3306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231" y="541866"/>
            <a:ext cx="5313762" cy="569806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2233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이형준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프로젝트 등록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투자 </a:t>
            </a:r>
            <a:r>
              <a:rPr lang="ko-KR" altLang="en-US" dirty="0" err="1" smtClean="0"/>
              <a:t>펀딩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등록 프로젝트 수정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등록 신청 프로젝트 검토 및 승인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카테고리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953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719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기능 흐름도</a:t>
            </a:r>
            <a:endParaRPr lang="ko-KR" altLang="en-US" dirty="0"/>
          </a:p>
        </p:txBody>
      </p:sp>
      <p:pic>
        <p:nvPicPr>
          <p:cNvPr id="6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51" y="3715648"/>
            <a:ext cx="354000" cy="5984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;p13"/>
          <p:cNvSpPr txBox="1"/>
          <p:nvPr/>
        </p:nvSpPr>
        <p:spPr>
          <a:xfrm>
            <a:off x="276112" y="1957545"/>
            <a:ext cx="745961" cy="5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ko-KR" altLang="en-US" sz="1300" b="1" dirty="0" smtClean="0"/>
              <a:t>메이커</a:t>
            </a:r>
            <a:endParaRPr lang="en-US" altLang="ko" sz="1300" b="1" dirty="0"/>
          </a:p>
          <a:p>
            <a:pPr algn="ctr"/>
            <a:r>
              <a:rPr lang="ko" altLang="en-US" sz="1300" b="1" dirty="0"/>
              <a:t>회원</a:t>
            </a:r>
            <a:endParaRPr sz="1300" b="1" dirty="0"/>
          </a:p>
        </p:txBody>
      </p:sp>
      <p:sp>
        <p:nvSpPr>
          <p:cNvPr id="9" name="Google Shape;63;p13"/>
          <p:cNvSpPr/>
          <p:nvPr/>
        </p:nvSpPr>
        <p:spPr>
          <a:xfrm>
            <a:off x="2011133" y="5350679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 smtClean="0"/>
              <a:t>로그인 </a:t>
            </a:r>
            <a:r>
              <a:rPr lang="en-US" altLang="ko" sz="1300" dirty="0" smtClean="0"/>
              <a:t>/ </a:t>
            </a:r>
            <a:r>
              <a:rPr lang="ko" altLang="en-US" sz="1300" dirty="0" smtClean="0"/>
              <a:t>회원가입</a:t>
            </a:r>
            <a:endParaRPr sz="1300" dirty="0"/>
          </a:p>
        </p:txBody>
      </p:sp>
      <p:sp>
        <p:nvSpPr>
          <p:cNvPr id="10" name="Google Shape;64;p13"/>
          <p:cNvSpPr/>
          <p:nvPr/>
        </p:nvSpPr>
        <p:spPr>
          <a:xfrm>
            <a:off x="2011133" y="2550715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00" dirty="0" smtClean="0"/>
              <a:t>등록된 프로젝트 </a:t>
            </a:r>
            <a:r>
              <a:rPr lang="ko-KR" altLang="en-US" sz="1300" dirty="0"/>
              <a:t>확인</a:t>
            </a:r>
            <a:endParaRPr sz="1300" dirty="0"/>
          </a:p>
        </p:txBody>
      </p:sp>
      <p:sp>
        <p:nvSpPr>
          <p:cNvPr id="11" name="Google Shape;65;p13"/>
          <p:cNvSpPr/>
          <p:nvPr/>
        </p:nvSpPr>
        <p:spPr>
          <a:xfrm>
            <a:off x="2011133" y="3017376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/>
              <a:t>관심 프로젝트 등록</a:t>
            </a:r>
            <a:endParaRPr sz="1300" dirty="0"/>
          </a:p>
        </p:txBody>
      </p:sp>
      <p:sp>
        <p:nvSpPr>
          <p:cNvPr id="12" name="Google Shape;66;p13"/>
          <p:cNvSpPr/>
          <p:nvPr/>
        </p:nvSpPr>
        <p:spPr>
          <a:xfrm>
            <a:off x="2011133" y="3484036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/>
              <a:t>프로젝트 펀딩</a:t>
            </a:r>
            <a:endParaRPr sz="1300" dirty="0"/>
          </a:p>
        </p:txBody>
      </p:sp>
      <p:sp>
        <p:nvSpPr>
          <p:cNvPr id="13" name="Google Shape;67;p13"/>
          <p:cNvSpPr/>
          <p:nvPr/>
        </p:nvSpPr>
        <p:spPr>
          <a:xfrm>
            <a:off x="2011133" y="1129094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 smtClean="0"/>
              <a:t>프로젝트 등</a:t>
            </a:r>
            <a:r>
              <a:rPr lang="ko-KR" altLang="en-US" sz="1300" dirty="0"/>
              <a:t>록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투자</a:t>
            </a:r>
            <a:r>
              <a:rPr lang="en-US" altLang="ko-KR" sz="1300" dirty="0" smtClean="0"/>
              <a:t>, </a:t>
            </a:r>
            <a:r>
              <a:rPr lang="ko-KR" altLang="en-US" sz="1300" dirty="0" err="1" smtClean="0"/>
              <a:t>리워드</a:t>
            </a:r>
            <a:r>
              <a:rPr lang="en-US" altLang="ko-KR" sz="1300" dirty="0" smtClean="0"/>
              <a:t>)</a:t>
            </a:r>
            <a:endParaRPr sz="1300" dirty="0"/>
          </a:p>
        </p:txBody>
      </p:sp>
      <p:sp>
        <p:nvSpPr>
          <p:cNvPr id="14" name="Google Shape;68;p13"/>
          <p:cNvSpPr/>
          <p:nvPr/>
        </p:nvSpPr>
        <p:spPr>
          <a:xfrm>
            <a:off x="2011133" y="1595755"/>
            <a:ext cx="2583200" cy="40098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00" dirty="0" smtClean="0"/>
              <a:t>투자 수익 분배</a:t>
            </a:r>
            <a:r>
              <a:rPr lang="en-US" altLang="ko-KR" sz="1300" dirty="0" smtClean="0"/>
              <a:t>, </a:t>
            </a:r>
            <a:r>
              <a:rPr lang="ko-KR" altLang="en-US" sz="1300" dirty="0" err="1" smtClean="0"/>
              <a:t>리워드</a:t>
            </a:r>
            <a:r>
              <a:rPr lang="ko-KR" altLang="en-US" sz="1300" dirty="0" smtClean="0"/>
              <a:t> 제공</a:t>
            </a:r>
            <a:endParaRPr sz="1300" dirty="0"/>
          </a:p>
        </p:txBody>
      </p:sp>
      <p:sp>
        <p:nvSpPr>
          <p:cNvPr id="15" name="Google Shape;69;p13"/>
          <p:cNvSpPr/>
          <p:nvPr/>
        </p:nvSpPr>
        <p:spPr>
          <a:xfrm>
            <a:off x="2011133" y="3950697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 smtClean="0">
                <a:solidFill>
                  <a:schemeClr val="dk1"/>
                </a:solidFill>
              </a:rPr>
              <a:t>프로젝트 신고</a:t>
            </a:r>
            <a:endParaRPr sz="1300" dirty="0">
              <a:solidFill>
                <a:schemeClr val="dk1"/>
              </a:solidFill>
            </a:endParaRPr>
          </a:p>
        </p:txBody>
      </p:sp>
      <p:sp>
        <p:nvSpPr>
          <p:cNvPr id="16" name="Google Shape;70;p13"/>
          <p:cNvSpPr/>
          <p:nvPr/>
        </p:nvSpPr>
        <p:spPr>
          <a:xfrm>
            <a:off x="2011133" y="4884019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 smtClean="0"/>
              <a:t>예치금 결제</a:t>
            </a:r>
            <a:endParaRPr sz="1300" dirty="0"/>
          </a:p>
        </p:txBody>
      </p:sp>
      <p:sp>
        <p:nvSpPr>
          <p:cNvPr id="18" name="Google Shape;73;p13"/>
          <p:cNvSpPr/>
          <p:nvPr/>
        </p:nvSpPr>
        <p:spPr>
          <a:xfrm>
            <a:off x="2011133" y="5817343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 smtClean="0"/>
              <a:t>개인정보관리</a:t>
            </a:r>
            <a:endParaRPr sz="1300" dirty="0"/>
          </a:p>
        </p:txBody>
      </p:sp>
      <p:sp>
        <p:nvSpPr>
          <p:cNvPr id="19" name="Google Shape;74;p13"/>
          <p:cNvSpPr/>
          <p:nvPr/>
        </p:nvSpPr>
        <p:spPr>
          <a:xfrm>
            <a:off x="4853027" y="6393047"/>
            <a:ext cx="1336000" cy="30513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실시간 채팅</a:t>
            </a:r>
            <a:endParaRPr sz="1300" dirty="0"/>
          </a:p>
        </p:txBody>
      </p:sp>
      <p:sp>
        <p:nvSpPr>
          <p:cNvPr id="21" name="Google Shape;78;p13"/>
          <p:cNvSpPr/>
          <p:nvPr/>
        </p:nvSpPr>
        <p:spPr>
          <a:xfrm>
            <a:off x="2011133" y="4417358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/>
              <a:t>게시판 확인</a:t>
            </a:r>
            <a:endParaRPr lang="en-US" altLang="ko-KR" sz="1300" dirty="0"/>
          </a:p>
        </p:txBody>
      </p:sp>
      <p:pic>
        <p:nvPicPr>
          <p:cNvPr id="31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51" y="1461161"/>
            <a:ext cx="354000" cy="5984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58;p13"/>
          <p:cNvSpPr txBox="1"/>
          <p:nvPr/>
        </p:nvSpPr>
        <p:spPr>
          <a:xfrm>
            <a:off x="276112" y="4209954"/>
            <a:ext cx="744351" cy="5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ko-KR" altLang="en-US" sz="1300" b="1" dirty="0" smtClean="0"/>
              <a:t>서포터</a:t>
            </a:r>
            <a:endParaRPr lang="en-US" altLang="ko" sz="1300" b="1" dirty="0"/>
          </a:p>
          <a:p>
            <a:pPr algn="ctr"/>
            <a:r>
              <a:rPr lang="ko" altLang="en-US" sz="1300" b="1" dirty="0"/>
              <a:t>회원</a:t>
            </a:r>
            <a:endParaRPr sz="1300" b="1" dirty="0"/>
          </a:p>
        </p:txBody>
      </p:sp>
      <p:cxnSp>
        <p:nvCxnSpPr>
          <p:cNvPr id="33" name="직선 화살표 연결선 32"/>
          <p:cNvCxnSpPr>
            <a:stCxn id="6" idx="3"/>
            <a:endCxn id="10" idx="1"/>
          </p:cNvCxnSpPr>
          <p:nvPr/>
        </p:nvCxnSpPr>
        <p:spPr>
          <a:xfrm flipV="1">
            <a:off x="845651" y="2745800"/>
            <a:ext cx="1165482" cy="126906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6" idx="3"/>
            <a:endCxn id="11" idx="1"/>
          </p:cNvCxnSpPr>
          <p:nvPr/>
        </p:nvCxnSpPr>
        <p:spPr>
          <a:xfrm flipV="1">
            <a:off x="845651" y="3212461"/>
            <a:ext cx="1165482" cy="8024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6" idx="3"/>
            <a:endCxn id="12" idx="1"/>
          </p:cNvCxnSpPr>
          <p:nvPr/>
        </p:nvCxnSpPr>
        <p:spPr>
          <a:xfrm flipV="1">
            <a:off x="845651" y="3679121"/>
            <a:ext cx="1165482" cy="33574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6" idx="3"/>
            <a:endCxn id="15" idx="1"/>
          </p:cNvCxnSpPr>
          <p:nvPr/>
        </p:nvCxnSpPr>
        <p:spPr>
          <a:xfrm>
            <a:off x="845651" y="4014869"/>
            <a:ext cx="1165482" cy="13091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6" idx="3"/>
            <a:endCxn id="21" idx="1"/>
          </p:cNvCxnSpPr>
          <p:nvPr/>
        </p:nvCxnSpPr>
        <p:spPr>
          <a:xfrm>
            <a:off x="845651" y="4014869"/>
            <a:ext cx="1165482" cy="59757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6" idx="3"/>
            <a:endCxn id="16" idx="1"/>
          </p:cNvCxnSpPr>
          <p:nvPr/>
        </p:nvCxnSpPr>
        <p:spPr>
          <a:xfrm>
            <a:off x="845651" y="4014869"/>
            <a:ext cx="1165482" cy="106423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6" idx="3"/>
            <a:endCxn id="9" idx="1"/>
          </p:cNvCxnSpPr>
          <p:nvPr/>
        </p:nvCxnSpPr>
        <p:spPr>
          <a:xfrm>
            <a:off x="845651" y="4014869"/>
            <a:ext cx="1165482" cy="153089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6" idx="3"/>
            <a:endCxn id="18" idx="1"/>
          </p:cNvCxnSpPr>
          <p:nvPr/>
        </p:nvCxnSpPr>
        <p:spPr>
          <a:xfrm>
            <a:off x="845651" y="4014869"/>
            <a:ext cx="1165482" cy="199755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1" idx="3"/>
            <a:endCxn id="13" idx="1"/>
          </p:cNvCxnSpPr>
          <p:nvPr/>
        </p:nvCxnSpPr>
        <p:spPr>
          <a:xfrm flipV="1">
            <a:off x="845651" y="1324179"/>
            <a:ext cx="1165482" cy="43620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1" idx="3"/>
            <a:endCxn id="14" idx="1"/>
          </p:cNvCxnSpPr>
          <p:nvPr/>
        </p:nvCxnSpPr>
        <p:spPr>
          <a:xfrm>
            <a:off x="845651" y="1760382"/>
            <a:ext cx="1165482" cy="358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68;p13"/>
          <p:cNvSpPr/>
          <p:nvPr/>
        </p:nvSpPr>
        <p:spPr>
          <a:xfrm>
            <a:off x="2011133" y="2073235"/>
            <a:ext cx="2583200" cy="40098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00" dirty="0" smtClean="0"/>
              <a:t>프로젝트 의견 교환</a:t>
            </a:r>
            <a:endParaRPr sz="1300" dirty="0"/>
          </a:p>
        </p:txBody>
      </p:sp>
      <p:cxnSp>
        <p:nvCxnSpPr>
          <p:cNvPr id="50" name="직선 화살표 연결선 49"/>
          <p:cNvCxnSpPr>
            <a:stCxn id="6" idx="3"/>
            <a:endCxn id="49" idx="1"/>
          </p:cNvCxnSpPr>
          <p:nvPr/>
        </p:nvCxnSpPr>
        <p:spPr>
          <a:xfrm flipV="1">
            <a:off x="845651" y="2273730"/>
            <a:ext cx="1165482" cy="174113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1" idx="3"/>
            <a:endCxn id="49" idx="1"/>
          </p:cNvCxnSpPr>
          <p:nvPr/>
        </p:nvCxnSpPr>
        <p:spPr>
          <a:xfrm>
            <a:off x="845651" y="1760382"/>
            <a:ext cx="1165482" cy="51334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12" idx="3"/>
            <a:endCxn id="14" idx="3"/>
          </p:cNvCxnSpPr>
          <p:nvPr/>
        </p:nvCxnSpPr>
        <p:spPr>
          <a:xfrm flipV="1">
            <a:off x="4594333" y="1796249"/>
            <a:ext cx="12700" cy="1882872"/>
          </a:xfrm>
          <a:prstGeom prst="bentConnector3">
            <a:avLst>
              <a:gd name="adj1" fmla="val 4361543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32" idx="2"/>
            <a:endCxn id="19" idx="1"/>
          </p:cNvCxnSpPr>
          <p:nvPr/>
        </p:nvCxnSpPr>
        <p:spPr>
          <a:xfrm rot="16200000" flipH="1">
            <a:off x="1842615" y="3535202"/>
            <a:ext cx="1816086" cy="420473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/>
          <p:cNvGrpSpPr/>
          <p:nvPr/>
        </p:nvGrpSpPr>
        <p:grpSpPr>
          <a:xfrm>
            <a:off x="4594333" y="1324179"/>
            <a:ext cx="7503932" cy="5221436"/>
            <a:chOff x="4594333" y="1324179"/>
            <a:chExt cx="7503932" cy="5221436"/>
          </a:xfrm>
        </p:grpSpPr>
        <p:sp>
          <p:nvSpPr>
            <p:cNvPr id="17" name="Google Shape;71;p13"/>
            <p:cNvSpPr txBox="1"/>
            <p:nvPr/>
          </p:nvSpPr>
          <p:spPr>
            <a:xfrm>
              <a:off x="10762265" y="3636698"/>
              <a:ext cx="1336000" cy="2758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" altLang="en-US" sz="1300" b="1"/>
                <a:t>관리자</a:t>
              </a:r>
              <a:endParaRPr sz="1300" b="1"/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4594333" y="1324179"/>
              <a:ext cx="7189940" cy="5221436"/>
              <a:chOff x="4594333" y="1324179"/>
              <a:chExt cx="7189940" cy="5221436"/>
            </a:xfrm>
          </p:grpSpPr>
          <p:pic>
            <p:nvPicPr>
              <p:cNvPr id="8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76273" y="2499415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" name="Google Shape;101;p13"/>
              <p:cNvCxnSpPr>
                <a:stCxn id="8" idx="1"/>
                <a:endCxn id="22" idx="3"/>
              </p:cNvCxnSpPr>
              <p:nvPr/>
            </p:nvCxnSpPr>
            <p:spPr>
              <a:xfrm flipH="1" flipV="1">
                <a:off x="10020539" y="1855979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2" name="Google Shape;102;p13"/>
              <p:cNvSpPr/>
              <p:nvPr/>
            </p:nvSpPr>
            <p:spPr>
              <a:xfrm>
                <a:off x="8150939" y="163959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메인화면 관리</a:t>
                </a:r>
                <a:endParaRPr sz="1300" dirty="0"/>
              </a:p>
            </p:txBody>
          </p:sp>
          <p:sp>
            <p:nvSpPr>
              <p:cNvPr id="23" name="Google Shape;113;p13"/>
              <p:cNvSpPr/>
              <p:nvPr/>
            </p:nvSpPr>
            <p:spPr>
              <a:xfrm>
                <a:off x="8150939" y="3151790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24" name="Google Shape;98;p13"/>
              <p:cNvSpPr/>
              <p:nvPr/>
            </p:nvSpPr>
            <p:spPr>
              <a:xfrm>
                <a:off x="8150939" y="2353467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25" name="Google Shape;114;p13"/>
              <p:cNvSpPr/>
              <p:nvPr/>
            </p:nvSpPr>
            <p:spPr>
              <a:xfrm>
                <a:off x="8150939" y="3907888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26" name="Google Shape;116;p13"/>
              <p:cNvCxnSpPr>
                <a:stCxn id="8" idx="1"/>
                <a:endCxn id="23" idx="3"/>
              </p:cNvCxnSpPr>
              <p:nvPr/>
            </p:nvCxnSpPr>
            <p:spPr>
              <a:xfrm flipH="1">
                <a:off x="10020539" y="3097856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" name="Google Shape;117;p13"/>
              <p:cNvCxnSpPr>
                <a:stCxn id="8" idx="1"/>
                <a:endCxn id="25" idx="3"/>
              </p:cNvCxnSpPr>
              <p:nvPr/>
            </p:nvCxnSpPr>
            <p:spPr>
              <a:xfrm flipH="1">
                <a:off x="10020539" y="3097856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8" name="Google Shape;118;p13"/>
              <p:cNvCxnSpPr>
                <a:stCxn id="8" idx="1"/>
                <a:endCxn id="24" idx="3"/>
              </p:cNvCxnSpPr>
              <p:nvPr/>
            </p:nvCxnSpPr>
            <p:spPr>
              <a:xfrm flipH="1" flipV="1">
                <a:off x="10020539" y="2569852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9" name="Google Shape;123;p13"/>
              <p:cNvSpPr/>
              <p:nvPr/>
            </p:nvSpPr>
            <p:spPr>
              <a:xfrm>
                <a:off x="8150939" y="530807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30" name="Google Shape;126;p13"/>
              <p:cNvCxnSpPr>
                <a:stCxn id="8" idx="1"/>
                <a:endCxn id="29" idx="3"/>
              </p:cNvCxnSpPr>
              <p:nvPr/>
            </p:nvCxnSpPr>
            <p:spPr>
              <a:xfrm flipH="1">
                <a:off x="10020539" y="3097856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3" name="직선 화살표 연결선 42"/>
              <p:cNvCxnSpPr>
                <a:stCxn id="52" idx="1"/>
                <a:endCxn id="21" idx="3"/>
              </p:cNvCxnSpPr>
              <p:nvPr/>
            </p:nvCxnSpPr>
            <p:spPr>
              <a:xfrm flipH="1" flipV="1">
                <a:off x="4594333" y="4612443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/>
              <p:cNvCxnSpPr>
                <a:stCxn id="24" idx="1"/>
                <a:endCxn id="14" idx="3"/>
              </p:cNvCxnSpPr>
              <p:nvPr/>
            </p:nvCxnSpPr>
            <p:spPr>
              <a:xfrm flipH="1" flipV="1">
                <a:off x="4594333" y="1796249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/>
              <p:cNvCxnSpPr>
                <a:stCxn id="23" idx="1"/>
                <a:endCxn id="10" idx="3"/>
              </p:cNvCxnSpPr>
              <p:nvPr/>
            </p:nvCxnSpPr>
            <p:spPr>
              <a:xfrm flipH="1" flipV="1">
                <a:off x="4594333" y="2745800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/>
              <p:cNvCxnSpPr>
                <a:stCxn id="23" idx="1"/>
                <a:endCxn id="11" idx="3"/>
              </p:cNvCxnSpPr>
              <p:nvPr/>
            </p:nvCxnSpPr>
            <p:spPr>
              <a:xfrm flipH="1" flipV="1">
                <a:off x="4594333" y="3212461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>
                <a:stCxn id="29" idx="1"/>
                <a:endCxn id="9" idx="3"/>
              </p:cNvCxnSpPr>
              <p:nvPr/>
            </p:nvCxnSpPr>
            <p:spPr>
              <a:xfrm flipH="1">
                <a:off x="4594333" y="5524464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/>
              <p:cNvCxnSpPr>
                <a:stCxn id="29" idx="1"/>
                <a:endCxn id="18" idx="3"/>
              </p:cNvCxnSpPr>
              <p:nvPr/>
            </p:nvCxnSpPr>
            <p:spPr>
              <a:xfrm flipH="1">
                <a:off x="4594333" y="5524464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Google Shape;114;p13"/>
              <p:cNvSpPr/>
              <p:nvPr/>
            </p:nvSpPr>
            <p:spPr>
              <a:xfrm>
                <a:off x="8150939" y="45804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53" name="직선 화살표 연결선 52"/>
              <p:cNvCxnSpPr>
                <a:stCxn id="23" idx="1"/>
                <a:endCxn id="13" idx="3"/>
              </p:cNvCxnSpPr>
              <p:nvPr/>
            </p:nvCxnSpPr>
            <p:spPr>
              <a:xfrm flipH="1" flipV="1">
                <a:off x="4594333" y="1324179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꺾인 연결선 55"/>
              <p:cNvCxnSpPr>
                <a:stCxn id="17" idx="2"/>
                <a:endCxn id="19" idx="3"/>
              </p:cNvCxnSpPr>
              <p:nvPr/>
            </p:nvCxnSpPr>
            <p:spPr>
              <a:xfrm rot="5400000">
                <a:off x="7493134" y="2608483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7" name="직선 화살표 연결선 56"/>
          <p:cNvCxnSpPr>
            <a:stCxn id="14" idx="1"/>
            <a:endCxn id="6" idx="0"/>
          </p:cNvCxnSpPr>
          <p:nvPr/>
        </p:nvCxnSpPr>
        <p:spPr>
          <a:xfrm flipH="1">
            <a:off x="668651" y="1796249"/>
            <a:ext cx="1342482" cy="19193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/>
        </p:nvGrpSpPr>
        <p:grpSpPr>
          <a:xfrm>
            <a:off x="4594333" y="144099"/>
            <a:ext cx="6984952" cy="6434451"/>
            <a:chOff x="4671743" y="54854"/>
            <a:chExt cx="6984952" cy="643445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840" y="54854"/>
              <a:ext cx="2447925" cy="2838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9920" y="2875436"/>
              <a:ext cx="4676775" cy="18764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5321" y="4641455"/>
              <a:ext cx="2466975" cy="1847850"/>
            </a:xfrm>
            <a:prstGeom prst="rect">
              <a:avLst/>
            </a:prstGeom>
            <a:noFill/>
            <a:ln w="571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2" name="직선 화살표 연결선 61"/>
            <p:cNvCxnSpPr>
              <a:stCxn id="1026" idx="1"/>
            </p:cNvCxnSpPr>
            <p:nvPr/>
          </p:nvCxnSpPr>
          <p:spPr>
            <a:xfrm flipH="1" flipV="1">
              <a:off x="4685774" y="1234935"/>
              <a:ext cx="638066" cy="23914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1027" idx="1"/>
              <a:endCxn id="10" idx="3"/>
            </p:cNvCxnSpPr>
            <p:nvPr/>
          </p:nvCxnSpPr>
          <p:spPr>
            <a:xfrm flipH="1" flipV="1">
              <a:off x="4671743" y="2656555"/>
              <a:ext cx="2308177" cy="115709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1028" idx="1"/>
              <a:endCxn id="9" idx="3"/>
            </p:cNvCxnSpPr>
            <p:nvPr/>
          </p:nvCxnSpPr>
          <p:spPr>
            <a:xfrm flipH="1" flipV="1">
              <a:off x="4671743" y="5456519"/>
              <a:ext cx="853578" cy="1088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954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메인 화면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실시간 채팅 상담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err="1" smtClean="0"/>
              <a:t>메인화면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실시간 채팅 관리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메인 화면 관리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593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669" y="2763022"/>
            <a:ext cx="4985952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dirty="0" smtClean="0"/>
              <a:t>THANK</a:t>
            </a:r>
            <a:br>
              <a:rPr lang="en-US" altLang="ko-KR" sz="10000" dirty="0" smtClean="0"/>
            </a:br>
            <a:r>
              <a:rPr lang="en-US" altLang="ko-KR" sz="10000" dirty="0" smtClean="0"/>
              <a:t>YOU!</a:t>
            </a:r>
            <a:endParaRPr lang="ko-KR" altLang="en-US" sz="10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781" y="2449984"/>
            <a:ext cx="4380598" cy="361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745" y="666949"/>
            <a:ext cx="1684670" cy="16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6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김현태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프로젝트 카테고리 메뉴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카테고리 메인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상세 페이지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프로젝트 관리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신고 페이지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통계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84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="" xmlns:a16="http://schemas.microsoft.com/office/drawing/2014/main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="" xmlns:a16="http://schemas.microsoft.com/office/drawing/2014/main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="" xmlns:a16="http://schemas.microsoft.com/office/drawing/2014/main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="" xmlns:a16="http://schemas.microsoft.com/office/drawing/2014/main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7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54" y="537873"/>
            <a:ext cx="10256143" cy="5555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1405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프로젝트 </a:t>
                      </a: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</a:rPr>
                        <a:t> 메뉴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3190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0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22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카테고리를 선택하기 위한 사이드 바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IT,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가구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패션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뷰티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푸드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레저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스포츠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반려동물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음악 저작권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영화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838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현재 선택한 프로젝트 카테고리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615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422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515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560679" y="70159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43832" y="1359838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4221411" y="1364552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2606" y="1451443"/>
            <a:ext cx="1660525" cy="4959748"/>
          </a:xfrm>
          <a:prstGeom prst="rect">
            <a:avLst/>
          </a:prstGeom>
          <a:solidFill>
            <a:srgbClr val="DC7F0D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 anchorCtr="0"/>
          <a:lstStyle/>
          <a:p>
            <a:pPr marL="180000"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Malgun Gothic"/>
              </a:rPr>
              <a:t>IT</a:t>
            </a: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가전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가구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패션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뷰티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푸드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여행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레저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스포츠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반려동물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음악</a:t>
            </a:r>
            <a:r>
              <a:rPr lang="en-US" altLang="ko-KR" sz="1400" b="1" dirty="0">
                <a:solidFill>
                  <a:schemeClr val="bg1"/>
                </a:solidFill>
                <a:latin typeface="Malgun Gothic"/>
              </a:rPr>
              <a:t> </a:t>
            </a: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저작권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영화</a:t>
            </a:r>
            <a:endParaRPr lang="ko-KR" altLang="en-US" sz="1400" b="1" dirty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algn="ctr"/>
            <a:endParaRPr lang="ko-KR" altLang="en-US" sz="1300" b="1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61256" y="13645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06640" y="2045378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베스트 프로젝트</a:t>
            </a:r>
            <a:endParaRPr lang="ko-KR" altLang="en-US" sz="1000" b="1" dirty="0"/>
          </a:p>
        </p:txBody>
      </p:sp>
      <p:sp>
        <p:nvSpPr>
          <p:cNvPr id="27" name="Google Shape;175;g7c553259d1_0_81">
            <a:extLst>
              <a:ext uri="{FF2B5EF4-FFF2-40B4-BE49-F238E27FC236}">
                <a16:creationId xmlns="" xmlns:a16="http://schemas.microsoft.com/office/drawing/2014/main" id="{475F074B-7345-4834-A482-FC376599FAD3}"/>
              </a:ext>
            </a:extLst>
          </p:cNvPr>
          <p:cNvSpPr/>
          <p:nvPr/>
        </p:nvSpPr>
        <p:spPr>
          <a:xfrm>
            <a:off x="4405161" y="1518156"/>
            <a:ext cx="1152160" cy="43174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반려동물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8" name="갈매기형 수장 27"/>
          <p:cNvSpPr/>
          <p:nvPr/>
        </p:nvSpPr>
        <p:spPr>
          <a:xfrm rot="5400000">
            <a:off x="5691284" y="2166751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174054" y="157172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174;g7c553259d1_0_81"/>
          <p:cNvSpPr/>
          <p:nvPr/>
        </p:nvSpPr>
        <p:spPr>
          <a:xfrm>
            <a:off x="4287304" y="20659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85104" y="2039211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투자 </a:t>
            </a:r>
            <a:r>
              <a:rPr lang="ko-KR" altLang="en-US" sz="1000" b="1" dirty="0" err="1" smtClean="0"/>
              <a:t>금액순</a:t>
            </a:r>
            <a:endParaRPr lang="ko-KR" altLang="en-US" sz="1000" b="1" dirty="0"/>
          </a:p>
        </p:txBody>
      </p:sp>
      <p:sp>
        <p:nvSpPr>
          <p:cNvPr id="31" name="갈매기형 수장 30"/>
          <p:cNvSpPr/>
          <p:nvPr/>
        </p:nvSpPr>
        <p:spPr>
          <a:xfrm rot="5400000">
            <a:off x="7269748" y="2160584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Google Shape;174;g7c553259d1_0_81"/>
          <p:cNvSpPr/>
          <p:nvPr/>
        </p:nvSpPr>
        <p:spPr>
          <a:xfrm>
            <a:off x="5851374" y="20598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3584573" y="3002722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" name="아래쪽 화살표 33"/>
          <p:cNvSpPr/>
          <p:nvPr/>
        </p:nvSpPr>
        <p:spPr>
          <a:xfrm rot="10800000">
            <a:off x="4676344" y="2544829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 rot="10800000">
            <a:off x="6690489" y="2548980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540476" y="1734028"/>
            <a:ext cx="2553729" cy="29203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98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="" xmlns:a16="http://schemas.microsoft.com/office/drawing/2014/main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="" xmlns:a16="http://schemas.microsoft.com/office/drawing/2014/main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="" xmlns:a16="http://schemas.microsoft.com/office/drawing/2014/main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="" xmlns:a16="http://schemas.microsoft.com/office/drawing/2014/main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="" xmlns:a16="http://schemas.microsoft.com/office/drawing/2014/main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="" xmlns:a16="http://schemas.microsoft.com/office/drawing/2014/main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="" xmlns:a16="http://schemas.microsoft.com/office/drawing/2014/main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116633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12" y="291381"/>
            <a:ext cx="9851366" cy="590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21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="" xmlns:a16="http://schemas.microsoft.com/office/drawing/2014/main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="" xmlns:a16="http://schemas.microsoft.com/office/drawing/2014/main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2318935" y="149678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511322" y="193721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412567" y="286287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6607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="" xmlns:a16="http://schemas.microsoft.com/office/drawing/2014/main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/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31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0800"/>
            <a:ext cx="10515600" cy="758825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243013"/>
            <a:ext cx="11801475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2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user_m_ht_projects_list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박스에 따른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선택한 내용에 맞게 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89293" y="127288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1ADEA767-5A7B-497B-BB3E-8EAA95D8D4E1}"/>
              </a:ext>
            </a:extLst>
          </p:cNvPr>
          <p:cNvSpPr/>
          <p:nvPr/>
        </p:nvSpPr>
        <p:spPr>
          <a:xfrm>
            <a:off x="2359506" y="1359838"/>
            <a:ext cx="3546150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437C5DDF-377A-4B32-9F22-36E5A6640A68}"/>
              </a:ext>
            </a:extLst>
          </p:cNvPr>
          <p:cNvCxnSpPr>
            <a:cxnSpLocks/>
          </p:cNvCxnSpPr>
          <p:nvPr/>
        </p:nvCxnSpPr>
        <p:spPr>
          <a:xfrm>
            <a:off x="4088210" y="1901060"/>
            <a:ext cx="1705427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648306" y="2134398"/>
            <a:ext cx="1352508" cy="1236738"/>
            <a:chOff x="2890266" y="1978252"/>
            <a:chExt cx="2219466" cy="2029488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89486" y="2134398"/>
            <a:ext cx="1352508" cy="1236738"/>
            <a:chOff x="2890266" y="1978252"/>
            <a:chExt cx="2219466" cy="2029488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9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0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1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48306" y="3554495"/>
            <a:ext cx="1352508" cy="1236738"/>
            <a:chOff x="2890266" y="1978252"/>
            <a:chExt cx="2219466" cy="2029488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6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7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189486" y="3560130"/>
            <a:ext cx="1352508" cy="1236738"/>
            <a:chOff x="2890266" y="1978252"/>
            <a:chExt cx="2219466" cy="2029488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3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648306" y="4942020"/>
            <a:ext cx="1352508" cy="1236738"/>
            <a:chOff x="2890266" y="1978252"/>
            <a:chExt cx="2219466" cy="2029488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7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8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189486" y="4942020"/>
            <a:ext cx="1352508" cy="1236738"/>
            <a:chOff x="2890266" y="1978252"/>
            <a:chExt cx="2219466" cy="2029488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3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5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2319673" y="15650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539203" y="148973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68" name="갈매기형 수장 67"/>
          <p:cNvSpPr/>
          <p:nvPr/>
        </p:nvSpPr>
        <p:spPr>
          <a:xfrm rot="5400000">
            <a:off x="3644967" y="155920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아래쪽 화살표 98"/>
          <p:cNvSpPr/>
          <p:nvPr/>
        </p:nvSpPr>
        <p:spPr>
          <a:xfrm rot="10160741">
            <a:off x="2996570" y="1942558"/>
            <a:ext cx="315698" cy="1612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/>
          </p:nvPr>
        </p:nvGraphicFramePr>
        <p:xfrm>
          <a:off x="121842" y="3791158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" name="직사각형 101"/>
          <p:cNvSpPr/>
          <p:nvPr/>
        </p:nvSpPr>
        <p:spPr>
          <a:xfrm>
            <a:off x="2493917" y="3653809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417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="" xmlns:a16="http://schemas.microsoft.com/office/drawing/2014/main" id="{F3572F5E-6487-43A0-AA1A-2EF5BBB223CA}"/>
                  </a:ext>
                </a:extLst>
              </p:cNvPr>
              <p:cNvGrpSpPr/>
              <p:nvPr/>
            </p:nvGrpSpPr>
            <p:grpSpPr>
              <a:xfrm>
                <a:off x="157954" y="1271965"/>
                <a:ext cx="8032200" cy="5349900"/>
                <a:chOff x="157954" y="1271965"/>
                <a:chExt cx="8032200" cy="5349900"/>
              </a:xfrm>
            </p:grpSpPr>
            <p:sp>
              <p:nvSpPr>
                <p:cNvPr id="168" name="Google Shape;168;g7c553259d1_0_81"/>
                <p:cNvSpPr/>
                <p:nvPr/>
              </p:nvSpPr>
              <p:spPr>
                <a:xfrm>
                  <a:off x="157954" y="1271965"/>
                  <a:ext cx="8032200" cy="53499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5" name="Google Shape;175;g7c553259d1_0_81"/>
                <p:cNvSpPr/>
                <p:nvPr/>
              </p:nvSpPr>
              <p:spPr>
                <a:xfrm>
                  <a:off x="1308510" y="1564876"/>
                  <a:ext cx="3077419" cy="2390944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프로젝트 대표 이미지</a:t>
                  </a:r>
                </a:p>
              </p:txBody>
            </p:sp>
            <p:sp>
              <p:nvSpPr>
                <p:cNvPr id="176" name="Google Shape;176;g7c553259d1_0_81"/>
                <p:cNvSpPr/>
                <p:nvPr/>
              </p:nvSpPr>
              <p:spPr>
                <a:xfrm>
                  <a:off x="4655794" y="156274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이름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1" name="Google Shape;176;g7c553259d1_0_81">
                  <a:extLst>
                    <a:ext uri="{FF2B5EF4-FFF2-40B4-BE49-F238E27FC236}">
                      <a16:creationId xmlns="" xmlns:a16="http://schemas.microsoft.com/office/drawing/2014/main" id="{B30BE16B-8D65-4384-B0DA-A50D09A577B8}"/>
                    </a:ext>
                  </a:extLst>
                </p:cNvPr>
                <p:cNvSpPr/>
                <p:nvPr/>
              </p:nvSpPr>
              <p:spPr>
                <a:xfrm>
                  <a:off x="4655794" y="1999445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업체명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176;g7c553259d1_0_81">
                  <a:extLst>
                    <a:ext uri="{FF2B5EF4-FFF2-40B4-BE49-F238E27FC236}">
                      <a16:creationId xmlns="" xmlns:a16="http://schemas.microsoft.com/office/drawing/2014/main" id="{700B75C6-9A07-40F2-AB91-29E7A8F8E421}"/>
                    </a:ext>
                  </a:extLst>
                </p:cNvPr>
                <p:cNvSpPr/>
                <p:nvPr/>
              </p:nvSpPr>
              <p:spPr>
                <a:xfrm>
                  <a:off x="4655794" y="2436147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  <a:buFont typeface="Arial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받을 목표 금액</a:t>
                  </a:r>
                  <a:endPara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</a:endParaRPr>
                </a:p>
              </p:txBody>
            </p:sp>
            <p:sp>
              <p:nvSpPr>
                <p:cNvPr id="23" name="Google Shape;176;g7c553259d1_0_81">
                  <a:extLst>
                    <a:ext uri="{FF2B5EF4-FFF2-40B4-BE49-F238E27FC236}">
                      <a16:creationId xmlns="" xmlns:a16="http://schemas.microsoft.com/office/drawing/2014/main" id="{DD89504F-3007-448C-A6FE-19B35B2D37DF}"/>
                    </a:ext>
                  </a:extLst>
                </p:cNvPr>
                <p:cNvSpPr/>
                <p:nvPr/>
              </p:nvSpPr>
              <p:spPr>
                <a:xfrm>
                  <a:off x="4655794" y="287284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진행 기간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176;g7c553259d1_0_81">
                  <a:extLst>
                    <a:ext uri="{FF2B5EF4-FFF2-40B4-BE49-F238E27FC236}">
                      <a16:creationId xmlns="" xmlns:a16="http://schemas.microsoft.com/office/drawing/2014/main" id="{1678392C-86C9-4C7B-8253-883D70B64401}"/>
                    </a:ext>
                  </a:extLst>
                </p:cNvPr>
                <p:cNvSpPr/>
                <p:nvPr/>
              </p:nvSpPr>
              <p:spPr>
                <a:xfrm>
                  <a:off x="4655794" y="3309550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현재 </a:t>
                  </a:r>
                  <a:r>
                    <a:rPr lang="ko-KR" altLang="en-US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받은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금액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CE6D0F43-8CE7-4454-9E3B-7AA022C3B35D}"/>
                    </a:ext>
                  </a:extLst>
                </p:cNvPr>
                <p:cNvSpPr/>
                <p:nvPr/>
              </p:nvSpPr>
              <p:spPr>
                <a:xfrm>
                  <a:off x="4655794" y="396446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고유 주소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176;g7c553259d1_0_81">
                  <a:extLst>
                    <a:ext uri="{FF2B5EF4-FFF2-40B4-BE49-F238E27FC236}">
                      <a16:creationId xmlns="" xmlns:a16="http://schemas.microsoft.com/office/drawing/2014/main" id="{8B9D43A3-D080-4785-B76B-4DD9477341D6}"/>
                    </a:ext>
                  </a:extLst>
                </p:cNvPr>
                <p:cNvSpPr/>
                <p:nvPr/>
              </p:nvSpPr>
              <p:spPr>
                <a:xfrm>
                  <a:off x="4655794" y="4401164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키워드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176;g7c553259d1_0_81">
                  <a:extLst>
                    <a:ext uri="{FF2B5EF4-FFF2-40B4-BE49-F238E27FC236}">
                      <a16:creationId xmlns="" xmlns:a16="http://schemas.microsoft.com/office/drawing/2014/main" id="{F899F5BB-2CA2-49B1-8BC6-DD4D5BBC5954}"/>
                    </a:ext>
                  </a:extLst>
                </p:cNvPr>
                <p:cNvSpPr/>
                <p:nvPr/>
              </p:nvSpPr>
              <p:spPr>
                <a:xfrm>
                  <a:off x="4655794" y="4837866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카테고리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176;g7c553259d1_0_81">
                  <a:extLst>
                    <a:ext uri="{FF2B5EF4-FFF2-40B4-BE49-F238E27FC236}">
                      <a16:creationId xmlns="" xmlns:a16="http://schemas.microsoft.com/office/drawing/2014/main" id="{67F6FB9B-C1D8-4622-99B3-F40F5ECC13C5}"/>
                    </a:ext>
                  </a:extLst>
                </p:cNvPr>
                <p:cNvSpPr/>
                <p:nvPr/>
              </p:nvSpPr>
              <p:spPr>
                <a:xfrm>
                  <a:off x="4655794" y="527456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문의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</a:t>
                  </a: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가능</a:t>
                  </a:r>
                  <a:r>
                    <a:rPr lang="ko-KR" sz="15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31" name="Google Shape;176;g7c553259d1_0_81">
                  <a:extLst>
                    <a:ext uri="{FF2B5EF4-FFF2-40B4-BE49-F238E27FC236}">
                      <a16:creationId xmlns="" xmlns:a16="http://schemas.microsoft.com/office/drawing/2014/main" id="{AD2C95EC-582D-4DE5-A38F-F4D321E2655F}"/>
                    </a:ext>
                  </a:extLst>
                </p:cNvPr>
                <p:cNvSpPr/>
                <p:nvPr/>
              </p:nvSpPr>
              <p:spPr>
                <a:xfrm>
                  <a:off x="4655794" y="5711269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사업자 등록 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sp>
            <p:nvSpPr>
              <p:cNvPr id="196" name="Google Shape;196;g7c553259d1_0_81"/>
              <p:cNvSpPr/>
              <p:nvPr/>
            </p:nvSpPr>
            <p:spPr>
              <a:xfrm>
                <a:off x="3275459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7" name="Google Shape;207;g7c553259d1_0_81"/>
              <p:cNvSpPr/>
              <p:nvPr/>
            </p:nvSpPr>
            <p:spPr>
              <a:xfrm>
                <a:off x="5085178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4" name="Google Shape;174;g7c553259d1_0_81"/>
            <p:cNvSpPr/>
            <p:nvPr/>
          </p:nvSpPr>
          <p:spPr>
            <a:xfrm>
              <a:off x="4421316" y="39621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2004373" y="41442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4421316" y="329176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092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3233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="" xmlns:a16="http://schemas.microsoft.com/office/drawing/2014/main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="" xmlns:a16="http://schemas.microsoft.com/office/drawing/2014/main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="" xmlns:a16="http://schemas.microsoft.com/office/drawing/2014/main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="" xmlns:a16="http://schemas.microsoft.com/office/drawing/2014/main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="" xmlns:a16="http://schemas.microsoft.com/office/drawing/2014/main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="" xmlns:a16="http://schemas.microsoft.com/office/drawing/2014/main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="" xmlns:a16="http://schemas.microsoft.com/office/drawing/2014/main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="" xmlns:a16="http://schemas.microsoft.com/office/drawing/2014/main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="" xmlns:a16="http://schemas.microsoft.com/office/drawing/2014/main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="" xmlns:a16="http://schemas.microsoft.com/office/drawing/2014/main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="" xmlns:a16="http://schemas.microsoft.com/office/drawing/2014/main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962702" y="26991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8358" y="50563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298358" y="557207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594065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949612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071392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35900" y="1359837"/>
              <a:ext cx="3702142" cy="5164725"/>
              <a:chOff x="235900" y="1359837"/>
              <a:chExt cx="3702142" cy="5164725"/>
            </a:xfrm>
          </p:grpSpPr>
          <p:sp>
            <p:nvSpPr>
              <p:cNvPr id="35" name="Google Shape;175;g7c553259d1_0_81">
                <a:extLst>
                  <a:ext uri="{FF2B5EF4-FFF2-40B4-BE49-F238E27FC236}">
                    <a16:creationId xmlns="" xmlns:a16="http://schemas.microsoft.com/office/drawing/2014/main" id="{5233C2A4-8E74-4C04-B60D-9830C0368ED1}"/>
                  </a:ext>
                </a:extLst>
              </p:cNvPr>
              <p:cNvSpPr/>
              <p:nvPr/>
            </p:nvSpPr>
            <p:spPr>
              <a:xfrm>
                <a:off x="235900" y="1359837"/>
                <a:ext cx="3702142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176;g7c553259d1_0_81">
                <a:extLst>
                  <a:ext uri="{FF2B5EF4-FFF2-40B4-BE49-F238E27FC236}">
                    <a16:creationId xmlns="" xmlns:a16="http://schemas.microsoft.com/office/drawing/2014/main" id="{29FE8594-EA7A-4B62-B46A-D4F6BAC1C327}"/>
                  </a:ext>
                </a:extLst>
              </p:cNvPr>
              <p:cNvSpPr/>
              <p:nvPr/>
            </p:nvSpPr>
            <p:spPr>
              <a:xfrm>
                <a:off x="323590" y="1445487"/>
                <a:ext cx="3469092" cy="663867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세부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내용</a:t>
                </a:r>
                <a:endParaRPr sz="15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3590" y="2203531"/>
                <a:ext cx="3469092" cy="73709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환불 정책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3089903"/>
                <a:ext cx="3467698" cy="1191152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455941" y="3206874"/>
                <a:ext cx="572759" cy="499388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ID</a:t>
                </a:r>
                <a:endParaRPr lang="ko-KR" altLang="en-US" sz="1400" dirty="0"/>
              </a:p>
            </p:txBody>
          </p:sp>
          <p:sp>
            <p:nvSpPr>
              <p:cNvPr id="40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3154919"/>
                <a:ext cx="2599985" cy="62737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500" b="0" i="0" u="none" strike="noStrike" cap="none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의견 입력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651031" y="3882213"/>
                <a:ext cx="1037741" cy="358452"/>
              </a:xfrm>
              <a:prstGeom prst="rect">
                <a:avLst/>
              </a:prstGeom>
              <a:solidFill>
                <a:srgbClr val="DC7F0D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400" dirty="0" smtClean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등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록</a:t>
                </a:r>
                <a:endParaRPr sz="1400" b="0" i="0" u="none" strike="noStrike" cap="none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4362894"/>
                <a:ext cx="3467697" cy="145601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4452948"/>
                <a:ext cx="3249379" cy="804851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5337480"/>
                <a:ext cx="3249380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66333" y="4606968"/>
                <a:ext cx="572758" cy="484577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HT</a:t>
                </a:r>
                <a:endParaRPr lang="ko-KR" altLang="en-US" sz="1200" dirty="0"/>
              </a:p>
            </p:txBody>
          </p:sp>
          <p:sp>
            <p:nvSpPr>
              <p:cNvPr id="51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4523841"/>
                <a:ext cx="2496075" cy="62221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얘들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BTS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급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맞나염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?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2" name="꺾인 연결선 51"/>
              <p:cNvCxnSpPr/>
              <p:nvPr/>
            </p:nvCxnSpPr>
            <p:spPr>
              <a:xfrm>
                <a:off x="745886" y="5425546"/>
                <a:ext cx="290947" cy="140755"/>
              </a:xfrm>
              <a:prstGeom prst="bentConnector3">
                <a:avLst>
                  <a:gd name="adj1" fmla="val 0"/>
                </a:avLst>
              </a:prstGeom>
              <a:ln w="28575">
                <a:solidFill>
                  <a:srgbClr val="DC7F0D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3" name="Google Shape;173;g7c553259d1_0_81"/>
          <p:cNvSpPr/>
          <p:nvPr/>
        </p:nvSpPr>
        <p:spPr>
          <a:xfrm>
            <a:off x="108084" y="24097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88043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1028700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73716" y="53548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2499681" y="39001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78169" y="44034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64563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556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>
            <a:extLst>
              <a:ext uri="{FF2B5EF4-FFF2-40B4-BE49-F238E27FC236}">
                <a16:creationId xmlns="" xmlns:a16="http://schemas.microsoft.com/office/drawing/2014/main" id="{A7720FE1-A5FC-4FFF-8BAD-D1D9A78E528D}"/>
              </a:ext>
            </a:extLst>
          </p:cNvPr>
          <p:cNvSpPr/>
          <p:nvPr/>
        </p:nvSpPr>
        <p:spPr>
          <a:xfrm>
            <a:off x="829578" y="1364552"/>
            <a:ext cx="376147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416366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admin_ht_statistics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통계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1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1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요일별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방문자수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상품 개수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투자 금액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가장 많이 검색 된 키워드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4" name="Google Shape;164;g7c553259d1_0_81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175;g7c553259d1_0_81"/>
            <p:cNvSpPr/>
            <p:nvPr/>
          </p:nvSpPr>
          <p:spPr>
            <a:xfrm>
              <a:off x="498610" y="1361189"/>
              <a:ext cx="1321398" cy="46923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통계</a:t>
              </a:r>
              <a:r>
                <a:rPr lang="ko-KR" altLang="en-US" sz="15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498610" y="1922585"/>
              <a:ext cx="7460673" cy="0"/>
            </a:xfrm>
            <a:prstGeom prst="line">
              <a:avLst/>
            </a:prstGeom>
            <a:ln w="38100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854" y="2209131"/>
              <a:ext cx="6248400" cy="17386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854" y="4175171"/>
              <a:ext cx="6248400" cy="17790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3" name="Google Shape;173;g7c553259d1_0_81"/>
            <p:cNvSpPr/>
            <p:nvPr/>
          </p:nvSpPr>
          <p:spPr>
            <a:xfrm>
              <a:off x="898504" y="20086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898504" y="401776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6" name="Google Shape;196;g7c553259d1_0_81"/>
          <p:cNvSpPr/>
          <p:nvPr/>
        </p:nvSpPr>
        <p:spPr>
          <a:xfrm>
            <a:off x="916656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381649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6809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admin_ht_payment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현황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51380" y="686928"/>
          <a:ext cx="3532000" cy="604123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78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34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상태별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조회를 위한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진행중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진행완료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결제대기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항목에 체크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19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클릭 시 프로젝트 팝업으로 상세 페이지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76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달성 여부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실패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or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성공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목표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363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일괄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체크박스에 체크된 항목 일괄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212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처리 완료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-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체크박스에 선택된 항목을 지정된 처리 방법으로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</a:t>
            </a: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498610" y="2736283"/>
          <a:ext cx="7460676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="" xmlns:a16="http://schemas.microsoft.com/office/drawing/2014/main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="" xmlns:a16="http://schemas.microsoft.com/office/drawing/2014/main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="" xmlns:a16="http://schemas.microsoft.com/office/drawing/2014/main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="" xmlns:a16="http://schemas.microsoft.com/office/drawing/2014/main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="" xmlns:a16="http://schemas.microsoft.com/office/drawing/2014/main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="" xmlns:a16="http://schemas.microsoft.com/office/drawing/2014/main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프로젝트번호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메이커</a:t>
                      </a:r>
                      <a:r>
                        <a:rPr lang="en-US" altLang="ko-KR" sz="1300" dirty="0" smtClean="0"/>
                        <a:t>ID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 제목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/>
                        <a:t>달성여부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처리방법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X0201001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ezenSH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대박 </a:t>
                      </a:r>
                      <a:r>
                        <a:rPr lang="ko-KR" altLang="en-US" sz="1500" dirty="0" err="1" smtClean="0"/>
                        <a:t>아이돌</a:t>
                      </a:r>
                      <a:r>
                        <a:rPr lang="ko-KR" altLang="en-US" sz="1500" dirty="0" smtClean="0"/>
                        <a:t> 앨범 투자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S0204036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ezenKB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코로나 바이러스 </a:t>
                      </a:r>
                      <a:r>
                        <a:rPr lang="ko-KR" altLang="en-US" sz="1500" dirty="0" err="1" smtClean="0"/>
                        <a:t>완전박멸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1490019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870810" y="3153506"/>
            <a:ext cx="1037400" cy="278400"/>
            <a:chOff x="6870810" y="3153506"/>
            <a:chExt cx="1037400" cy="278400"/>
          </a:xfrm>
        </p:grpSpPr>
        <p:sp>
          <p:nvSpPr>
            <p:cNvPr id="28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62708" y="277810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7" y="315987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2706" y="3509641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6" y="38771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424118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2705" y="461236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65252" y="497064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62705" y="53520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Google Shape;170;g7c553259d1_0_81"/>
          <p:cNvSpPr/>
          <p:nvPr/>
        </p:nvSpPr>
        <p:spPr>
          <a:xfrm>
            <a:off x="5737164" y="3159872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203% </a:t>
            </a: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성공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0;g7c553259d1_0_81"/>
          <p:cNvSpPr/>
          <p:nvPr/>
        </p:nvSpPr>
        <p:spPr>
          <a:xfrm>
            <a:off x="5746255" y="3497323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67% </a:t>
            </a:r>
            <a:r>
              <a:rPr lang="ko-KR" altLang="en-US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실패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갈매기형 수장 47"/>
          <p:cNvSpPr/>
          <p:nvPr/>
        </p:nvSpPr>
        <p:spPr>
          <a:xfrm rot="5400000">
            <a:off x="572282" y="2789567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Google Shape;174;g7c553259d1_0_81"/>
          <p:cNvSpPr/>
          <p:nvPr/>
        </p:nvSpPr>
        <p:spPr>
          <a:xfrm>
            <a:off x="347260" y="2581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96;g7c553259d1_0_81"/>
          <p:cNvSpPr/>
          <p:nvPr/>
        </p:nvSpPr>
        <p:spPr>
          <a:xfrm>
            <a:off x="2970328" y="31214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207;g7c553259d1_0_81"/>
          <p:cNvSpPr/>
          <p:nvPr/>
        </p:nvSpPr>
        <p:spPr>
          <a:xfrm>
            <a:off x="5530036" y="31408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208;g7c553259d1_0_81"/>
          <p:cNvSpPr/>
          <p:nvPr/>
        </p:nvSpPr>
        <p:spPr>
          <a:xfrm>
            <a:off x="6639942" y="31209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181;g7c553259d1_0_81"/>
          <p:cNvSpPr/>
          <p:nvPr/>
        </p:nvSpPr>
        <p:spPr>
          <a:xfrm>
            <a:off x="1055077" y="2217023"/>
            <a:ext cx="1204546" cy="32320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현재상태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209;g7c553259d1_0_81"/>
          <p:cNvSpPr/>
          <p:nvPr/>
        </p:nvSpPr>
        <p:spPr>
          <a:xfrm rot="10800000">
            <a:off x="1991852" y="229574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73;g7c553259d1_0_81"/>
          <p:cNvSpPr/>
          <p:nvPr/>
        </p:nvSpPr>
        <p:spPr>
          <a:xfrm>
            <a:off x="803247" y="22170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868460" y="3502805"/>
            <a:ext cx="1037400" cy="278400"/>
            <a:chOff x="6870810" y="3153506"/>
            <a:chExt cx="1037400" cy="278400"/>
          </a:xfrm>
        </p:grpSpPr>
        <p:sp>
          <p:nvSpPr>
            <p:cNvPr id="59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029773" y="6077791"/>
            <a:ext cx="1037400" cy="278400"/>
            <a:chOff x="6870810" y="3153506"/>
            <a:chExt cx="1037400" cy="278400"/>
          </a:xfrm>
        </p:grpSpPr>
        <p:sp>
          <p:nvSpPr>
            <p:cNvPr id="62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4703237" y="78354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4790558" y="606962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204;g7c553259d1_0_81"/>
          <p:cNvSpPr/>
          <p:nvPr/>
        </p:nvSpPr>
        <p:spPr>
          <a:xfrm>
            <a:off x="6203200" y="60563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033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="" xmlns:a16="http://schemas.microsoft.com/office/drawing/2014/main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="" xmlns:a16="http://schemas.microsoft.com/office/drawing/2014/main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="" xmlns:a16="http://schemas.microsoft.com/office/drawing/2014/main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="" xmlns:a16="http://schemas.microsoft.com/office/drawing/2014/main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="" xmlns:a16="http://schemas.microsoft.com/office/drawing/2014/main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="" xmlns:a16="http://schemas.microsoft.com/office/drawing/2014/main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54842" y="204119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65546" y="23596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543829" y="24092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356838" y="59062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674249" y="24211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994384" y="58889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957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00125"/>
            <a:ext cx="118110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79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메인 화면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실시간 채팅 상담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err="1" smtClean="0"/>
              <a:t>메인화면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실시간 채팅 관리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메인 화면 관리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369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채팅창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회원가입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회원가입 페이지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39601" y="1270609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786181" y="1471990"/>
            <a:ext cx="2775746" cy="3570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이벤트 제목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646" y="1588261"/>
            <a:ext cx="124532" cy="1245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6181" y="1829065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49" y="1876880"/>
            <a:ext cx="214041" cy="21714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786181" y="2141838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54578" y="2203450"/>
            <a:ext cx="443051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추천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73599" y="2194014"/>
            <a:ext cx="570184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투자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7675" y="2194015"/>
            <a:ext cx="607893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리워드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39460" y="2194016"/>
            <a:ext cx="598217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더보기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487" y="1837243"/>
            <a:ext cx="268550" cy="2650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790044" y="2446257"/>
            <a:ext cx="2766122" cy="128548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슬라이드</a:t>
            </a:r>
            <a:endParaRPr lang="ko-KR" altLang="en-US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9" y="4276462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9" y="4276462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4" y="394555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추천 프로젝트</a:t>
            </a:r>
            <a:endParaRPr lang="en-US" altLang="ko-KR" sz="10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863" y="5576264"/>
            <a:ext cx="2564173" cy="673423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916787" y="1270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3170899" y="293048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3;g7c553259d1_0_81"/>
          <p:cNvSpPr/>
          <p:nvPr/>
        </p:nvSpPr>
        <p:spPr>
          <a:xfrm>
            <a:off x="5190391" y="49626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173;g7c553259d1_0_81"/>
          <p:cNvSpPr/>
          <p:nvPr/>
        </p:nvSpPr>
        <p:spPr>
          <a:xfrm>
            <a:off x="5484474" y="193899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179" y="1880076"/>
            <a:ext cx="971686" cy="21910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53" name="타원 52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형 설명선 53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769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269169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269169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3" y="2360788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02342" y="534398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리워드</a:t>
            </a:r>
            <a:r>
              <a:rPr lang="ko-KR" altLang="en-US" sz="900" dirty="0" smtClean="0">
                <a:solidFill>
                  <a:schemeClr val="tx1"/>
                </a:solidFill>
              </a:rPr>
              <a:t>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400854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400854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863" y="5868411"/>
            <a:ext cx="2875949" cy="381276"/>
          </a:xfrm>
          <a:prstGeom prst="rect">
            <a:avLst/>
          </a:prstGeom>
        </p:spPr>
      </p:pic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039882" y="52674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7" name="타원 6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형 설명선 6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16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260931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260931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3" y="2278408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투자 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02342" y="526160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392616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392616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19" y="5745333"/>
            <a:ext cx="2703721" cy="495369"/>
          </a:xfrm>
          <a:prstGeom prst="rect">
            <a:avLst/>
          </a:prstGeom>
        </p:spPr>
      </p:pic>
      <p:cxnSp>
        <p:nvCxnSpPr>
          <p:cNvPr id="62" name="직선 연결선 61"/>
          <p:cNvCxnSpPr/>
          <p:nvPr/>
        </p:nvCxnSpPr>
        <p:spPr>
          <a:xfrm>
            <a:off x="2779763" y="5745333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8" name="타원 67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형 설명선 6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13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&amp;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투자위험고지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31601" y="1289960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>
              <a:solidFill>
                <a:srgbClr val="DC7F0D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91782" y="1485634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2" name="직사각형 61"/>
          <p:cNvSpPr/>
          <p:nvPr/>
        </p:nvSpPr>
        <p:spPr>
          <a:xfrm>
            <a:off x="2782868" y="5529833"/>
            <a:ext cx="2775746" cy="7386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ko-KR" altLang="en-US" sz="700" b="1" dirty="0" smtClean="0">
                <a:solidFill>
                  <a:schemeClr val="bg1"/>
                </a:solidFill>
              </a:rPr>
              <a:t>투자위험고지</a:t>
            </a:r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700" dirty="0" smtClean="0">
                <a:solidFill>
                  <a:schemeClr val="bg1"/>
                </a:solidFill>
              </a:rPr>
              <a:t>투자위험고지비상장기업 </a:t>
            </a:r>
            <a:r>
              <a:rPr lang="ko-KR" altLang="en-US" sz="700" dirty="0">
                <a:solidFill>
                  <a:schemeClr val="bg1"/>
                </a:solidFill>
              </a:rPr>
              <a:t>투자는 원금 손실의 가능성이 크니 </a:t>
            </a:r>
            <a:r>
              <a:rPr lang="ko-KR" altLang="en-US" sz="700" u="sng" dirty="0">
                <a:solidFill>
                  <a:schemeClr val="bg1"/>
                </a:solidFill>
              </a:rPr>
              <a:t>투자 위험 안내</a:t>
            </a:r>
            <a:r>
              <a:rPr lang="ko-KR" altLang="en-US" sz="700" dirty="0">
                <a:solidFill>
                  <a:schemeClr val="bg1"/>
                </a:solidFill>
              </a:rPr>
              <a:t>를 꼭 확인하세요</a:t>
            </a:r>
            <a:r>
              <a:rPr lang="en-US" altLang="ko-KR" sz="700" dirty="0">
                <a:solidFill>
                  <a:schemeClr val="bg1"/>
                </a:solidFill>
              </a:rPr>
              <a:t>. Fun</a:t>
            </a:r>
            <a:r>
              <a:rPr lang="ko-KR" altLang="en-US" sz="700" dirty="0" err="1">
                <a:solidFill>
                  <a:schemeClr val="bg1"/>
                </a:solidFill>
              </a:rPr>
              <a:t>딩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ko-KR" altLang="en-US" sz="700" dirty="0">
                <a:solidFill>
                  <a:schemeClr val="bg1"/>
                </a:solidFill>
              </a:rPr>
              <a:t>주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  <a:r>
              <a:rPr lang="ko-KR" altLang="en-US" sz="700" dirty="0">
                <a:solidFill>
                  <a:schemeClr val="bg1"/>
                </a:solidFill>
              </a:rPr>
              <a:t>는 </a:t>
            </a:r>
            <a:r>
              <a:rPr lang="ko-KR" altLang="en-US" sz="700" dirty="0" err="1">
                <a:solidFill>
                  <a:schemeClr val="bg1"/>
                </a:solidFill>
              </a:rPr>
              <a:t>크라우드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</a:rPr>
              <a:t>펀딩</a:t>
            </a:r>
            <a:r>
              <a:rPr lang="ko-KR" altLang="en-US" sz="700" dirty="0">
                <a:solidFill>
                  <a:schemeClr val="bg1"/>
                </a:solidFill>
              </a:rPr>
              <a:t> 플랫폼을 제공하는 중개자로 자금을 모집하는 당사자가 아니며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투자손실의 위험을 보전하거나 </a:t>
            </a:r>
            <a:r>
              <a:rPr lang="ko-KR" altLang="en-US" sz="700" dirty="0" err="1">
                <a:solidFill>
                  <a:schemeClr val="bg1"/>
                </a:solidFill>
              </a:rPr>
              <a:t>보상품</a:t>
            </a:r>
            <a:r>
              <a:rPr lang="ko-KR" altLang="en-US" sz="700" dirty="0">
                <a:solidFill>
                  <a:schemeClr val="bg1"/>
                </a:solidFill>
              </a:rPr>
              <a:t> 제공을 보장해 드리지 못합니다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782868" y="3368299"/>
            <a:ext cx="2775746" cy="18627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2800020" y="4481384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38" y="4553247"/>
            <a:ext cx="896133" cy="896133"/>
          </a:xfrm>
          <a:prstGeom prst="rect">
            <a:avLst/>
          </a:prstGeom>
        </p:spPr>
      </p:pic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3831491" y="4605073"/>
          <a:ext cx="196010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1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err="1" smtClean="0">
                          <a:solidFill>
                            <a:schemeClr val="tx1"/>
                          </a:solidFill>
                        </a:rPr>
                        <a:t>Ezen</a:t>
                      </a:r>
                      <a:r>
                        <a:rPr lang="en-US" altLang="ko-KR" sz="700" baseline="0" dirty="0" smtClean="0">
                          <a:solidFill>
                            <a:schemeClr val="tx1"/>
                          </a:solidFill>
                        </a:rPr>
                        <a:t> Funding 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㈜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18353" y="3920863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34829" y="2585430"/>
            <a:ext cx="1109233" cy="1173266"/>
            <a:chOff x="1289132" y="2322971"/>
            <a:chExt cx="2079370" cy="2500041"/>
          </a:xfrm>
        </p:grpSpPr>
        <p:grpSp>
          <p:nvGrpSpPr>
            <p:cNvPr id="117" name="그룹 11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19" name="직선 연결선 11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그룹 122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67289" y="2585430"/>
            <a:ext cx="1109233" cy="1173266"/>
            <a:chOff x="1289132" y="2322971"/>
            <a:chExt cx="2079370" cy="2500041"/>
          </a:xfrm>
        </p:grpSpPr>
        <p:grpSp>
          <p:nvGrpSpPr>
            <p:cNvPr id="124" name="그룹 123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26" name="직선 연결선 125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639" y="1490192"/>
            <a:ext cx="2492762" cy="9715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558804" y="5327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31" name="타원 30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형 설명선 31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72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user_a_sh_chat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tawk.io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서비스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사용</a:t>
                      </a:r>
                      <a:endParaRPr lang="en-US" altLang="ko-KR" sz="12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57954" y="129568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5757046" y="56613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786181" y="1471990"/>
            <a:ext cx="2775746" cy="4785935"/>
            <a:chOff x="2786181" y="1471990"/>
            <a:chExt cx="2775746" cy="4785935"/>
          </a:xfrm>
        </p:grpSpPr>
        <p:sp>
          <p:nvSpPr>
            <p:cNvPr id="3" name="직사각형 2"/>
            <p:cNvSpPr/>
            <p:nvPr/>
          </p:nvSpPr>
          <p:spPr>
            <a:xfrm>
              <a:off x="2786181" y="1471990"/>
              <a:ext cx="2775746" cy="45566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3155" y="2043010"/>
              <a:ext cx="404221" cy="398903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3870" y="2776238"/>
              <a:ext cx="404221" cy="398903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4538" y="3571730"/>
              <a:ext cx="404221" cy="398903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3870" y="4356555"/>
              <a:ext cx="404221" cy="398903"/>
            </a:xfrm>
            <a:prstGeom prst="rect">
              <a:avLst/>
            </a:prstGeom>
          </p:spPr>
        </p:pic>
        <p:sp>
          <p:nvSpPr>
            <p:cNvPr id="61" name="직사각형 60"/>
            <p:cNvSpPr/>
            <p:nvPr/>
          </p:nvSpPr>
          <p:spPr>
            <a:xfrm>
              <a:off x="2804650" y="5797948"/>
              <a:ext cx="2722749" cy="4517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623094" y="2118389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312047" y="2848547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3355529" y="4429173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3623094" y="3652805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888171" y="5870447"/>
              <a:ext cx="1847544" cy="306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메시지를 입력해주세요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819236" y="5870447"/>
              <a:ext cx="638140" cy="3067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보내기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4420" y="1478997"/>
              <a:ext cx="2767507" cy="445496"/>
            </a:xfrm>
            <a:prstGeom prst="rect">
              <a:avLst/>
            </a:prstGeom>
          </p:spPr>
        </p:pic>
        <p:sp>
          <p:nvSpPr>
            <p:cNvPr id="70" name="Google Shape;168;g7c553259d1_0_81"/>
            <p:cNvSpPr/>
            <p:nvPr/>
          </p:nvSpPr>
          <p:spPr>
            <a:xfrm>
              <a:off x="2786181" y="1471990"/>
              <a:ext cx="2775746" cy="478593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413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이벤트 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오픈 신청 페이지로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채팅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채팅창</a:t>
                      </a:r>
                      <a:r>
                        <a:rPr lang="ko-KR" altLang="en-US" sz="1200" dirty="0" smtClean="0"/>
                        <a:t>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97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675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86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740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7185056" y="1555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120970" y="27878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734023" y="40350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174053" y="55157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884" y="1656268"/>
            <a:ext cx="1043146" cy="3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8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user_w_sh_main_2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0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이미지 전환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이미지가 해당방향으로 이동하면서 화면 노출 이미지 전환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등록시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자동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정보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회사명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소개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멘트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모금액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디데이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799493" y="20714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217369" y="1863025"/>
            <a:ext cx="1780907" cy="1536646"/>
            <a:chOff x="1279669" y="2693732"/>
            <a:chExt cx="1780907" cy="1536646"/>
          </a:xfrm>
        </p:grpSpPr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6FC753D3-1CC9-4143-8D63-97C3D1ABE135}"/>
              </a:ext>
            </a:extLst>
          </p:cNvPr>
          <p:cNvGrpSpPr/>
          <p:nvPr/>
        </p:nvGrpSpPr>
        <p:grpSpPr>
          <a:xfrm>
            <a:off x="3224804" y="1863025"/>
            <a:ext cx="1771441" cy="1536646"/>
            <a:chOff x="1289135" y="2693732"/>
            <a:chExt cx="1771441" cy="1536646"/>
          </a:xfrm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5DB79EFE-C867-4E6B-B133-AD469A549FE1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9363C1A7-127E-4AE0-869D-44303F1FAE90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A1F01CE2-95A0-4E01-9ABC-2AD90DC2A490}"/>
              </a:ext>
            </a:extLst>
          </p:cNvPr>
          <p:cNvGrpSpPr/>
          <p:nvPr/>
        </p:nvGrpSpPr>
        <p:grpSpPr>
          <a:xfrm>
            <a:off x="5164190" y="1863025"/>
            <a:ext cx="1771441" cy="1536646"/>
            <a:chOff x="1289135" y="2693732"/>
            <a:chExt cx="1771441" cy="1536646"/>
          </a:xfrm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17EE38C3-D8E0-482E-B7B4-EAA5F5ECC8BC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404322A6-5DB8-4A43-809C-967FDFA27D71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61528372-6386-4D52-A1B0-3AAC747072FC}"/>
              </a:ext>
            </a:extLst>
          </p:cNvPr>
          <p:cNvGrpSpPr/>
          <p:nvPr/>
        </p:nvGrpSpPr>
        <p:grpSpPr>
          <a:xfrm>
            <a:off x="3230238" y="1870906"/>
            <a:ext cx="1780907" cy="872780"/>
            <a:chOff x="1279669" y="2701613"/>
            <a:chExt cx="1780907" cy="872780"/>
          </a:xfrm>
        </p:grpSpPr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1BEFD9D7-744B-4C8F-9918-08B38D4254B1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A54B053A-EB6D-43CF-839C-1C4822B92ECA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23283AC6-3562-430E-8391-58AB796E8A62}"/>
              </a:ext>
            </a:extLst>
          </p:cNvPr>
          <p:cNvGrpSpPr/>
          <p:nvPr/>
        </p:nvGrpSpPr>
        <p:grpSpPr>
          <a:xfrm>
            <a:off x="5164190" y="1870906"/>
            <a:ext cx="1780907" cy="872780"/>
            <a:chOff x="1279669" y="2701613"/>
            <a:chExt cx="1780907" cy="872780"/>
          </a:xfrm>
        </p:grpSpPr>
        <p:cxnSp>
          <p:nvCxnSpPr>
            <p:cNvPr id="49" name="직선 연결선 48">
              <a:extLst>
                <a:ext uri="{FF2B5EF4-FFF2-40B4-BE49-F238E27FC236}">
                  <a16:creationId xmlns="" xmlns:a16="http://schemas.microsoft.com/office/drawing/2014/main" id="{B6DF0DC7-C0C4-4C3E-BEF9-F5D695824B43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="" xmlns:a16="http://schemas.microsoft.com/office/drawing/2014/main" id="{A44B9274-8709-483E-A16B-58FA09B16B2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D060D5D5-E08A-46BE-8E7C-1B566F5135B0}"/>
              </a:ext>
            </a:extLst>
          </p:cNvPr>
          <p:cNvGrpSpPr/>
          <p:nvPr/>
        </p:nvGrpSpPr>
        <p:grpSpPr>
          <a:xfrm>
            <a:off x="1217368" y="3992566"/>
            <a:ext cx="1780907" cy="1536646"/>
            <a:chOff x="1279669" y="2693732"/>
            <a:chExt cx="1780907" cy="1536646"/>
          </a:xfrm>
        </p:grpSpPr>
        <p:grpSp>
          <p:nvGrpSpPr>
            <p:cNvPr id="59" name="그룹 58">
              <a:extLst>
                <a:ext uri="{FF2B5EF4-FFF2-40B4-BE49-F238E27FC236}">
                  <a16:creationId xmlns="" xmlns:a16="http://schemas.microsoft.com/office/drawing/2014/main" id="{A718E03D-88E9-4712-97C5-2CACC3FC9522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="" xmlns:a16="http://schemas.microsoft.com/office/drawing/2014/main" id="{F6B9790A-9398-4DEA-8A55-66721DA8152F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64212CE8-0025-4EA0-A58B-A43C4E6853E1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DD431567-9FA8-4D64-B8D8-65C555EFD17D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="" xmlns:a16="http://schemas.microsoft.com/office/drawing/2014/main" id="{EC6D096F-1293-4C10-8B2D-A623D7E29D4A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72CA621C-BDE0-4999-A3A1-F49D21C252B8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0B6EE787-0C47-406E-9EE2-E8578AB10094}"/>
              </a:ext>
            </a:extLst>
          </p:cNvPr>
          <p:cNvGrpSpPr/>
          <p:nvPr/>
        </p:nvGrpSpPr>
        <p:grpSpPr>
          <a:xfrm>
            <a:off x="3224803" y="3992566"/>
            <a:ext cx="1771441" cy="1536646"/>
            <a:chOff x="1289135" y="2693732"/>
            <a:chExt cx="1771441" cy="1536646"/>
          </a:xfrm>
        </p:grpSpPr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922D2324-B81B-4281-82AB-25CEAE948DE6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E6F4EAC4-B9B0-4FF0-B1E4-D7DE021FAE43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B38065D2-974A-4949-B0D3-0DE80363A80B}"/>
              </a:ext>
            </a:extLst>
          </p:cNvPr>
          <p:cNvGrpSpPr/>
          <p:nvPr/>
        </p:nvGrpSpPr>
        <p:grpSpPr>
          <a:xfrm>
            <a:off x="5164189" y="3992566"/>
            <a:ext cx="1771441" cy="1536646"/>
            <a:chOff x="1289135" y="2693732"/>
            <a:chExt cx="1771441" cy="1536646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8835E807-B41C-411B-8285-289EDF8E867F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678DAB57-3FA3-449B-BD7C-4E1A477A4406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30FBCA59-67F7-44D1-A13E-0F460157C4C2}"/>
              </a:ext>
            </a:extLst>
          </p:cNvPr>
          <p:cNvGrpSpPr/>
          <p:nvPr/>
        </p:nvGrpSpPr>
        <p:grpSpPr>
          <a:xfrm>
            <a:off x="3230237" y="4000447"/>
            <a:ext cx="1780907" cy="872780"/>
            <a:chOff x="1279669" y="2701613"/>
            <a:chExt cx="1780907" cy="872780"/>
          </a:xfrm>
        </p:grpSpPr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9BE5B5E8-EBCE-40D8-8022-7363DEB580B0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FD72856D-BD91-4947-ABF6-6B606795307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F4E4665-3A12-4ADD-9349-0466AD9379E9}"/>
              </a:ext>
            </a:extLst>
          </p:cNvPr>
          <p:cNvSpPr/>
          <p:nvPr/>
        </p:nvSpPr>
        <p:spPr>
          <a:xfrm>
            <a:off x="1138404" y="155006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투자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1138403" y="364172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BB658F42-DC14-4DB6-8FC1-FFF5E566022F}"/>
              </a:ext>
            </a:extLst>
          </p:cNvPr>
          <p:cNvGrpSpPr/>
          <p:nvPr/>
        </p:nvGrpSpPr>
        <p:grpSpPr>
          <a:xfrm>
            <a:off x="5164189" y="3995105"/>
            <a:ext cx="1780907" cy="872780"/>
            <a:chOff x="1279669" y="2701613"/>
            <a:chExt cx="1780907" cy="872780"/>
          </a:xfrm>
        </p:grpSpPr>
        <p:cxnSp>
          <p:nvCxnSpPr>
            <p:cNvPr id="77" name="직선 연결선 76">
              <a:extLst>
                <a:ext uri="{FF2B5EF4-FFF2-40B4-BE49-F238E27FC236}">
                  <a16:creationId xmlns="" xmlns:a16="http://schemas.microsoft.com/office/drawing/2014/main" id="{29B2BDD3-6C9E-4BEC-BAE7-98CEEF664C5F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="" xmlns:a16="http://schemas.microsoft.com/office/drawing/2014/main" id="{20E92DC2-FE42-4EA1-9DAD-3DCECDDA2F96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이등변 삼각형 1"/>
          <p:cNvSpPr/>
          <p:nvPr/>
        </p:nvSpPr>
        <p:spPr>
          <a:xfrm rot="5400000">
            <a:off x="7145180" y="2522939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 rot="16200000" flipH="1">
            <a:off x="850740" y="2522940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 rot="5400000">
            <a:off x="7145179" y="4671701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/>
          <p:cNvSpPr/>
          <p:nvPr/>
        </p:nvSpPr>
        <p:spPr>
          <a:xfrm rot="16200000" flipH="1">
            <a:off x="850739" y="464439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2" y="5990322"/>
            <a:ext cx="6046817" cy="605628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1138404" y="580266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새로운 프로젝트</a:t>
            </a:r>
            <a:endParaRPr lang="en-US" altLang="ko-KR" sz="1000" b="1" dirty="0"/>
          </a:p>
        </p:txBody>
      </p:sp>
      <p:sp>
        <p:nvSpPr>
          <p:cNvPr id="174" name="Google Shape;174;g7c553259d1_0_81"/>
          <p:cNvSpPr/>
          <p:nvPr/>
        </p:nvSpPr>
        <p:spPr>
          <a:xfrm>
            <a:off x="3953001" y="191354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6663350" y="32385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80" name="타원 79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형 설명선 80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297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user_w_sh_main_3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회사정보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고객센터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앱다운로드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QR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코드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QR</a:t>
                      </a: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코드</a:t>
                      </a:r>
                      <a:endParaRPr lang="ko-KR" altLang="en-US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스캔시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다운로드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투자위험 고지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7" name="그룹 96">
            <a:extLst>
              <a:ext uri="{FF2B5EF4-FFF2-40B4-BE49-F238E27FC236}">
                <a16:creationId xmlns="" xmlns:a16="http://schemas.microsoft.com/office/drawing/2014/main" id="{1CF895EC-4CA6-4152-B89B-D57247AF3DCC}"/>
              </a:ext>
            </a:extLst>
          </p:cNvPr>
          <p:cNvGrpSpPr/>
          <p:nvPr/>
        </p:nvGrpSpPr>
        <p:grpSpPr>
          <a:xfrm>
            <a:off x="1271431" y="3048153"/>
            <a:ext cx="1780907" cy="1536646"/>
            <a:chOff x="1279669" y="2693732"/>
            <a:chExt cx="1780907" cy="1536646"/>
          </a:xfrm>
        </p:grpSpPr>
        <p:grpSp>
          <p:nvGrpSpPr>
            <p:cNvPr id="98" name="그룹 97">
              <a:extLst>
                <a:ext uri="{FF2B5EF4-FFF2-40B4-BE49-F238E27FC236}">
                  <a16:creationId xmlns="" xmlns:a16="http://schemas.microsoft.com/office/drawing/2014/main" id="{324579E0-3142-4FB3-BA76-6620FE1898E7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="" xmlns:a16="http://schemas.microsoft.com/office/drawing/2014/main" id="{6F7A6A4C-FC77-430A-B8F6-6B0590C6CD41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="" xmlns:a16="http://schemas.microsoft.com/office/drawing/2014/main" id="{52596166-8ACC-4581-9CD9-D6258C11DB36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="" xmlns:a16="http://schemas.microsoft.com/office/drawing/2014/main" id="{C4DB67EA-01B0-42C4-8288-B2C017929EBA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="" xmlns:a16="http://schemas.microsoft.com/office/drawing/2014/main" id="{833D6AF0-DA8D-4DB5-9AAE-E7CB20A33157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="" xmlns:a16="http://schemas.microsoft.com/office/drawing/2014/main" id="{B7FCA576-CF77-4CB9-AD25-76E5AFEC6DB3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그룹 103">
            <a:extLst>
              <a:ext uri="{FF2B5EF4-FFF2-40B4-BE49-F238E27FC236}">
                <a16:creationId xmlns="" xmlns:a16="http://schemas.microsoft.com/office/drawing/2014/main" id="{D4FC93BE-2AD0-4C63-8B50-5DB9A52D5329}"/>
              </a:ext>
            </a:extLst>
          </p:cNvPr>
          <p:cNvGrpSpPr/>
          <p:nvPr/>
        </p:nvGrpSpPr>
        <p:grpSpPr>
          <a:xfrm>
            <a:off x="3278866" y="3048153"/>
            <a:ext cx="1771441" cy="1536646"/>
            <a:chOff x="1289135" y="2693732"/>
            <a:chExt cx="1771441" cy="1536646"/>
          </a:xfrm>
        </p:grpSpPr>
        <p:sp>
          <p:nvSpPr>
            <p:cNvPr id="105" name="직사각형 104">
              <a:extLst>
                <a:ext uri="{FF2B5EF4-FFF2-40B4-BE49-F238E27FC236}">
                  <a16:creationId xmlns="" xmlns:a16="http://schemas.microsoft.com/office/drawing/2014/main" id="{3792232A-9A16-4AF4-BC51-42F275557B4E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="" xmlns:a16="http://schemas.microsoft.com/office/drawing/2014/main" id="{62E392C7-7617-46DF-A821-C75943DA00AB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="" xmlns:a16="http://schemas.microsoft.com/office/drawing/2014/main" id="{BC0A06C1-CE67-415A-B37B-74D7322B4F12}"/>
              </a:ext>
            </a:extLst>
          </p:cNvPr>
          <p:cNvGrpSpPr/>
          <p:nvPr/>
        </p:nvGrpSpPr>
        <p:grpSpPr>
          <a:xfrm>
            <a:off x="5218252" y="3048153"/>
            <a:ext cx="1771441" cy="1536646"/>
            <a:chOff x="1289135" y="2693732"/>
            <a:chExt cx="1771441" cy="1536646"/>
          </a:xfrm>
        </p:grpSpPr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F4147114-6A0B-4928-AAC1-CD08B4CF4064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="" xmlns:a16="http://schemas.microsoft.com/office/drawing/2014/main" id="{70B2FBF0-8250-4DE5-A887-B582B056F8BC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="" xmlns:a16="http://schemas.microsoft.com/office/drawing/2014/main" id="{7080A62B-4D8E-4B18-8711-1F424C0CAFE5}"/>
              </a:ext>
            </a:extLst>
          </p:cNvPr>
          <p:cNvGrpSpPr/>
          <p:nvPr/>
        </p:nvGrpSpPr>
        <p:grpSpPr>
          <a:xfrm>
            <a:off x="3284300" y="3056034"/>
            <a:ext cx="1780907" cy="872780"/>
            <a:chOff x="1279669" y="2701613"/>
            <a:chExt cx="1780907" cy="872780"/>
          </a:xfrm>
        </p:grpSpPr>
        <p:cxnSp>
          <p:nvCxnSpPr>
            <p:cNvPr id="111" name="직선 연결선 110">
              <a:extLst>
                <a:ext uri="{FF2B5EF4-FFF2-40B4-BE49-F238E27FC236}">
                  <a16:creationId xmlns="" xmlns:a16="http://schemas.microsoft.com/office/drawing/2014/main" id="{91C05B51-07C0-4CBB-A1F1-72B73F556FFC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="" xmlns:a16="http://schemas.microsoft.com/office/drawing/2014/main" id="{C3CDA679-5C4A-413C-B62D-3A69028B3D14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" name="직사각형 113">
            <a:extLst>
              <a:ext uri="{FF2B5EF4-FFF2-40B4-BE49-F238E27FC236}">
                <a16:creationId xmlns="" xmlns:a16="http://schemas.microsoft.com/office/drawing/2014/main" id="{6D19EADA-B035-420B-96C1-9EF8F33EC6D5}"/>
              </a:ext>
            </a:extLst>
          </p:cNvPr>
          <p:cNvSpPr/>
          <p:nvPr/>
        </p:nvSpPr>
        <p:spPr>
          <a:xfrm>
            <a:off x="1192466" y="2697309"/>
            <a:ext cx="14285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다가올 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</a:t>
            </a:r>
            <a:r>
              <a:rPr lang="ko-KR" altLang="en-US" sz="1000" b="1" dirty="0" err="1" smtClean="0"/>
              <a:t>미리보기</a:t>
            </a:r>
            <a:endParaRPr lang="en-US" altLang="ko-KR" sz="1000" b="1" dirty="0"/>
          </a:p>
        </p:txBody>
      </p:sp>
      <p:grpSp>
        <p:nvGrpSpPr>
          <p:cNvPr id="115" name="그룹 114">
            <a:extLst>
              <a:ext uri="{FF2B5EF4-FFF2-40B4-BE49-F238E27FC236}">
                <a16:creationId xmlns="" xmlns:a16="http://schemas.microsoft.com/office/drawing/2014/main" id="{24529BFF-1720-4D93-A225-75C98B4F3B80}"/>
              </a:ext>
            </a:extLst>
          </p:cNvPr>
          <p:cNvGrpSpPr/>
          <p:nvPr/>
        </p:nvGrpSpPr>
        <p:grpSpPr>
          <a:xfrm>
            <a:off x="5218252" y="3050692"/>
            <a:ext cx="1780907" cy="872780"/>
            <a:chOff x="1279669" y="2701613"/>
            <a:chExt cx="1780907" cy="872780"/>
          </a:xfrm>
        </p:grpSpPr>
        <p:cxnSp>
          <p:nvCxnSpPr>
            <p:cNvPr id="116" name="직선 연결선 115">
              <a:extLst>
                <a:ext uri="{FF2B5EF4-FFF2-40B4-BE49-F238E27FC236}">
                  <a16:creationId xmlns="" xmlns:a16="http://schemas.microsoft.com/office/drawing/2014/main" id="{03516341-6A1F-4D1E-9B5D-950B0D88F904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="" xmlns:a16="http://schemas.microsoft.com/office/drawing/2014/main" id="{A00426B0-A791-4143-8821-D449618EE0DE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이등변 삼각형 59"/>
          <p:cNvSpPr/>
          <p:nvPr/>
        </p:nvSpPr>
        <p:spPr>
          <a:xfrm rot="5400000">
            <a:off x="7199242" y="387557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60"/>
          <p:cNvSpPr/>
          <p:nvPr/>
        </p:nvSpPr>
        <p:spPr>
          <a:xfrm rot="16200000" flipH="1">
            <a:off x="904802" y="3848263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00" y="1289960"/>
            <a:ext cx="6644647" cy="1137523"/>
          </a:xfrm>
          <a:prstGeom prst="rect">
            <a:avLst/>
          </a:prstGeom>
        </p:spPr>
      </p:pic>
      <p:graphicFrame>
        <p:nvGraphicFramePr>
          <p:cNvPr id="65" name="표 64"/>
          <p:cNvGraphicFramePr>
            <a:graphicFrameLocks noGrp="1"/>
          </p:cNvGraphicFramePr>
          <p:nvPr>
            <p:extLst/>
          </p:nvPr>
        </p:nvGraphicFramePr>
        <p:xfrm>
          <a:off x="167479" y="5381613"/>
          <a:ext cx="8022675" cy="1240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26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160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42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투자위험고지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비상장기업 투자는 원금 손실의 가능성이 크니 </a:t>
                      </a:r>
                      <a:r>
                        <a:rPr lang="ko-KR" altLang="en-US" sz="700" u="sng" dirty="0" smtClean="0">
                          <a:solidFill>
                            <a:schemeClr val="bg1"/>
                          </a:solidFill>
                        </a:rPr>
                        <a:t>투자 위험 안내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꼭 확인하세요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</a:t>
                      </a:r>
                      <a:r>
                        <a:rPr lang="ko-KR" altLang="en-US" sz="700" b="1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딩</a:t>
                      </a:r>
                      <a:r>
                        <a:rPr lang="ko-KR" altLang="en-US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크라우드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펀딩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플랫폼을 제공하는 중개자로 자금을 모집하는 당사자가 아니며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투자손실의 위험을 보전하거나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보상품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제공을 보장해 드리지 못합니다</a:t>
                      </a:r>
                      <a:endParaRPr lang="ko-KR" alt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131720" y="5460990"/>
          <a:ext cx="19601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33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445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Fun</a:t>
                      </a:r>
                      <a:r>
                        <a:rPr lang="ko-KR" altLang="en-US" sz="700" baseline="0" dirty="0" err="1" smtClean="0">
                          <a:solidFill>
                            <a:schemeClr val="tx1"/>
                          </a:solidFill>
                        </a:rPr>
                        <a:t>딩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 ㈜ 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54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454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0" name="표 69"/>
          <p:cNvGraphicFramePr>
            <a:graphicFrameLocks noGrp="1"/>
          </p:cNvGraphicFramePr>
          <p:nvPr>
            <p:extLst/>
          </p:nvPr>
        </p:nvGraphicFramePr>
        <p:xfrm>
          <a:off x="4258696" y="5428788"/>
          <a:ext cx="1215339" cy="471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3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35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Email</a:t>
                      </a:r>
                      <a:r>
                        <a:rPr lang="en-US" altLang="ko-KR" sz="600" baseline="0" dirty="0" smtClean="0">
                          <a:solidFill>
                            <a:schemeClr val="tx1"/>
                          </a:solidFill>
                        </a:rPr>
                        <a:t> : ezen2@gmail.com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59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고객센터 </a:t>
                      </a:r>
                      <a:r>
                        <a:rPr lang="en-US" altLang="ko-KR" sz="700" dirty="0" smtClean="0"/>
                        <a:t>: 0000-0000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5728997" y="5460990"/>
            <a:ext cx="1283303" cy="704330"/>
            <a:chOff x="5714630" y="5510356"/>
            <a:chExt cx="1283303" cy="70433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3824" y="5510356"/>
              <a:ext cx="497206" cy="497206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0727" y="5510356"/>
              <a:ext cx="497206" cy="497206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5714630" y="6014631"/>
              <a:ext cx="72327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 dirty="0" err="1" smtClean="0"/>
                <a:t>안드로이드앱</a:t>
              </a:r>
              <a:endParaRPr lang="ko-KR" altLang="en-US" sz="700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6525551" y="6014631"/>
              <a:ext cx="44755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 smtClean="0"/>
                <a:t>IOS </a:t>
              </a:r>
              <a:r>
                <a:rPr lang="ko-KR" altLang="en-US" sz="700" dirty="0" err="1" smtClean="0"/>
                <a:t>앱</a:t>
              </a:r>
              <a:endParaRPr lang="ko-KR" altLang="en-US" sz="700" dirty="0"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833445" y="52870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810738" y="51020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872559" y="592680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06" y="5407003"/>
            <a:ext cx="726436" cy="72643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7537193" y="4763857"/>
            <a:ext cx="541818" cy="477983"/>
            <a:chOff x="7563211" y="5982547"/>
            <a:chExt cx="541818" cy="477983"/>
          </a:xfrm>
        </p:grpSpPr>
        <p:sp>
          <p:nvSpPr>
            <p:cNvPr id="47" name="타원 4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형 설명선 4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23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user_w_sh_main_chat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97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675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871168" y="1683553"/>
            <a:ext cx="1216890" cy="2734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DC7F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srgbClr val="DC7F0D"/>
                </a:solidFill>
              </a:rPr>
              <a:t>펀딩오픈신청하기</a:t>
            </a:r>
            <a:endParaRPr lang="ko-KR" altLang="en-US" sz="1000" b="1" dirty="0">
              <a:solidFill>
                <a:srgbClr val="DC7F0D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86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740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grpSp>
        <p:nvGrpSpPr>
          <p:cNvPr id="100" name="그룹 99"/>
          <p:cNvGrpSpPr/>
          <p:nvPr/>
        </p:nvGrpSpPr>
        <p:grpSpPr>
          <a:xfrm>
            <a:off x="4736065" y="1650974"/>
            <a:ext cx="2775746" cy="4785935"/>
            <a:chOff x="2786181" y="1471990"/>
            <a:chExt cx="2775746" cy="4785935"/>
          </a:xfrm>
          <a:solidFill>
            <a:schemeClr val="bg1"/>
          </a:solidFill>
        </p:grpSpPr>
        <p:sp>
          <p:nvSpPr>
            <p:cNvPr id="101" name="직사각형 100"/>
            <p:cNvSpPr/>
            <p:nvPr/>
          </p:nvSpPr>
          <p:spPr>
            <a:xfrm>
              <a:off x="2786181" y="1471990"/>
              <a:ext cx="2775746" cy="45566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3155" y="2043010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2776238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4538" y="3571730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4356555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106" name="직사각형 105"/>
            <p:cNvSpPr/>
            <p:nvPr/>
          </p:nvSpPr>
          <p:spPr>
            <a:xfrm>
              <a:off x="2804650" y="5797948"/>
              <a:ext cx="2722749" cy="45173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3623094" y="2118389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312047" y="2848547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3355529" y="4429173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3623094" y="3652805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2888171" y="5870447"/>
              <a:ext cx="1847544" cy="30673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메시지를 입력해주세요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4819236" y="5870447"/>
              <a:ext cx="638140" cy="30673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보내기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4420" y="1478997"/>
              <a:ext cx="2767507" cy="44549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114" name="Google Shape;168;g7c553259d1_0_81"/>
            <p:cNvSpPr/>
            <p:nvPr/>
          </p:nvSpPr>
          <p:spPr>
            <a:xfrm>
              <a:off x="2786181" y="1471990"/>
              <a:ext cx="2775746" cy="4785935"/>
            </a:xfrm>
            <a:prstGeom prst="rect">
              <a:avLst/>
            </a:prstGeom>
            <a:grpFill/>
            <a:ln w="1270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745285" y="1646582"/>
            <a:ext cx="2775746" cy="4785935"/>
            <a:chOff x="2786181" y="1471990"/>
            <a:chExt cx="2775746" cy="4785935"/>
          </a:xfrm>
        </p:grpSpPr>
        <p:sp>
          <p:nvSpPr>
            <p:cNvPr id="86" name="직사각형 85"/>
            <p:cNvSpPr/>
            <p:nvPr/>
          </p:nvSpPr>
          <p:spPr>
            <a:xfrm>
              <a:off x="2786181" y="1471990"/>
              <a:ext cx="2775746" cy="45566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3155" y="2043010"/>
              <a:ext cx="404221" cy="398903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2776238"/>
              <a:ext cx="404221" cy="398903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4538" y="3571730"/>
              <a:ext cx="404221" cy="398903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4356555"/>
              <a:ext cx="404221" cy="398903"/>
            </a:xfrm>
            <a:prstGeom prst="rect">
              <a:avLst/>
            </a:prstGeom>
          </p:spPr>
        </p:pic>
        <p:sp>
          <p:nvSpPr>
            <p:cNvPr id="91" name="직사각형 90"/>
            <p:cNvSpPr/>
            <p:nvPr/>
          </p:nvSpPr>
          <p:spPr>
            <a:xfrm>
              <a:off x="2804650" y="5797948"/>
              <a:ext cx="2722749" cy="4517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3623094" y="2118389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3312047" y="2848547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3355529" y="4429173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3623094" y="3652805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2888171" y="5870447"/>
              <a:ext cx="1847544" cy="306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메시지를 입력해주세요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819236" y="5870447"/>
              <a:ext cx="638140" cy="3067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보내기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4420" y="1478997"/>
              <a:ext cx="2767507" cy="445496"/>
            </a:xfrm>
            <a:prstGeom prst="rect">
              <a:avLst/>
            </a:prstGeom>
          </p:spPr>
        </p:pic>
        <p:sp>
          <p:nvSpPr>
            <p:cNvPr id="99" name="Google Shape;168;g7c553259d1_0_81"/>
            <p:cNvSpPr/>
            <p:nvPr/>
          </p:nvSpPr>
          <p:spPr>
            <a:xfrm>
              <a:off x="2786181" y="1471990"/>
              <a:ext cx="2775746" cy="478593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5972588" y="51413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6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tawk.io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서비스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사용</a:t>
                      </a:r>
                      <a:endParaRPr lang="en-US" altLang="ko-KR" sz="12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525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7" y="1477534"/>
            <a:ext cx="11862486" cy="4143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846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admin_w_sh_login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 삽입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버튼</a:t>
                      </a:r>
                      <a:endParaRPr lang="en-US" altLang="ko-KR" sz="16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2971800" y="3777456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비밀번호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71800" y="3181350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아이디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71800" y="4335912"/>
            <a:ext cx="2362200" cy="40005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chemeClr val="bg1"/>
                </a:solidFill>
              </a:rPr>
              <a:t>로그인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81300" y="2570163"/>
            <a:ext cx="236220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로그인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1132868" y="19571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4;g7c553259d1_0_81"/>
          <p:cNvSpPr/>
          <p:nvPr/>
        </p:nvSpPr>
        <p:spPr>
          <a:xfrm>
            <a:off x="2478600" y="43736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3309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/>
          </p:nvPr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51" name="Google Shape;174;g7c553259d1_0_81"/>
          <p:cNvSpPr/>
          <p:nvPr/>
        </p:nvSpPr>
        <p:spPr>
          <a:xfrm>
            <a:off x="6331337" y="13482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46033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드롭다운하여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세부 메뉴 표시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접속자명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로그아웃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접속자명 표시 및 삼각형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로그아웃 버튼 표시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Google Shape;173;g7c553259d1_0_81"/>
          <p:cNvSpPr/>
          <p:nvPr/>
        </p:nvSpPr>
        <p:spPr>
          <a:xfrm>
            <a:off x="1409093" y="18871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189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admin_w_sh_umain_silde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배너 타이틀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화면에 노출되지 않음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배너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썸네일을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한눈에 식별 가능하도록 배치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085016" y="2546772"/>
          <a:ext cx="5791161" cy="368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38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385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5625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88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타이틀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썸네일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주식회사 메탈로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2020-01-25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14:20:20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체인파트너스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15:30:24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삼성전자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18:15:20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Slide-2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이젠컴퓨터아카데미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2020-01-15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19:15:24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75" y="6262157"/>
            <a:ext cx="1616743" cy="3051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2599698"/>
            <a:ext cx="284002" cy="2840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3208759"/>
            <a:ext cx="284002" cy="2840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025875"/>
            <a:ext cx="284002" cy="2840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850445"/>
            <a:ext cx="284002" cy="2840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5667561"/>
            <a:ext cx="284002" cy="2840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3022450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3022449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3847295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3847294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4672139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4672138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5508171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5508170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68" y="2232076"/>
            <a:ext cx="585051" cy="27058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046" y="2233981"/>
            <a:ext cx="560551" cy="28746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58793"/>
            <a:ext cx="799137" cy="23783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66561" y="1803949"/>
            <a:ext cx="34195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슬라이드 배너 관리</a:t>
            </a:r>
            <a:endParaRPr lang="ko-KR" altLang="en-US" sz="1500" b="1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52258"/>
            <a:ext cx="501857" cy="254565"/>
          </a:xfrm>
          <a:prstGeom prst="rect">
            <a:avLst/>
          </a:prstGeom>
        </p:spPr>
      </p:pic>
      <p:sp>
        <p:nvSpPr>
          <p:cNvPr id="60" name="Google Shape;173;g7c553259d1_0_81"/>
          <p:cNvSpPr/>
          <p:nvPr/>
        </p:nvSpPr>
        <p:spPr>
          <a:xfrm>
            <a:off x="4762096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173;g7c553259d1_0_81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180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타이틀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화면에 노출되지 않음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팝업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썸네일을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한눈에 식별 가능하도록 배치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085016" y="2546772"/>
          <a:ext cx="5791161" cy="368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12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262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385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5625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88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타이틀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썸네일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가입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이벤트 팝업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2020-01-25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14:20:20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돌림판 경품 이벤트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15:30:24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친구 추천 이벤트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18:15:20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popup-2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공지사항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2020-01-15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19:15:24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75" y="6262157"/>
            <a:ext cx="1616743" cy="3051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2599698"/>
            <a:ext cx="284002" cy="2840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3208759"/>
            <a:ext cx="284002" cy="2840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025875"/>
            <a:ext cx="284002" cy="2840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850445"/>
            <a:ext cx="284002" cy="2840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5667561"/>
            <a:ext cx="284002" cy="2840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3022450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3022449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3847295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3847294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4672139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4672138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5508171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5508170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68" y="2232076"/>
            <a:ext cx="585051" cy="27058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046" y="2233981"/>
            <a:ext cx="560551" cy="28746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58793"/>
            <a:ext cx="799137" cy="23783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786784"/>
            <a:ext cx="258275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팝업 관리</a:t>
            </a:r>
            <a:endParaRPr lang="ko-KR" altLang="en-US" sz="1500" b="1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52258"/>
            <a:ext cx="501857" cy="254565"/>
          </a:xfrm>
          <a:prstGeom prst="rect">
            <a:avLst/>
          </a:prstGeom>
        </p:spPr>
      </p:pic>
      <p:sp>
        <p:nvSpPr>
          <p:cNvPr id="60" name="Google Shape;173;g7c553259d1_0_81"/>
          <p:cNvSpPr/>
          <p:nvPr/>
        </p:nvSpPr>
        <p:spPr>
          <a:xfrm>
            <a:off x="4858127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173;g7c553259d1_0_81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618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1452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009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442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 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업로드하기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위해 체크 필요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업로드된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컨텐츠는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배경에 음영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업로드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업로드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체크박스에 체크되어있는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추가 업로드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내리기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내리기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메인화면에서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제거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6443" y="1793118"/>
            <a:ext cx="49135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추천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54" name="그룹 1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sp>
        <p:nvSpPr>
          <p:cNvPr id="50" name="Google Shape;173;g7c553259d1_0_81"/>
          <p:cNvSpPr/>
          <p:nvPr/>
        </p:nvSpPr>
        <p:spPr>
          <a:xfrm>
            <a:off x="1909486" y="2885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71899" y="2538515"/>
            <a:ext cx="1547626" cy="1765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174;g7c553259d1_0_81"/>
          <p:cNvSpPr/>
          <p:nvPr/>
        </p:nvSpPr>
        <p:spPr>
          <a:xfrm>
            <a:off x="7559749" y="186233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968" y="2260651"/>
            <a:ext cx="585051" cy="270586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87368"/>
            <a:ext cx="799137" cy="237838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80833"/>
            <a:ext cx="501857" cy="25456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348441" y="2666967"/>
            <a:ext cx="1379044" cy="1629572"/>
            <a:chOff x="2348441" y="2666967"/>
            <a:chExt cx="1379044" cy="1629572"/>
          </a:xfrm>
        </p:grpSpPr>
        <p:sp>
          <p:nvSpPr>
            <p:cNvPr id="12" name="직사각형 11"/>
            <p:cNvSpPr/>
            <p:nvPr/>
          </p:nvSpPr>
          <p:spPr>
            <a:xfrm>
              <a:off x="2477553" y="4081095"/>
              <a:ext cx="112082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 smtClean="0"/>
                <a:t>등록일 </a:t>
              </a:r>
              <a:r>
                <a:rPr lang="en-US" altLang="ko-KR" sz="800" dirty="0" smtClean="0"/>
                <a:t>: 2020-01-25</a:t>
              </a:r>
              <a:endParaRPr lang="en-US" altLang="ko-KR" sz="800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348441" y="2666967"/>
              <a:ext cx="1379044" cy="1362109"/>
              <a:chOff x="2348441" y="2666967"/>
              <a:chExt cx="1379044" cy="1362109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="" xmlns:a16="http://schemas.microsoft.com/office/drawing/2014/main" id="{62A18DB4-458D-4405-AF44-ABEAF81A218F}"/>
                  </a:ext>
                </a:extLst>
              </p:cNvPr>
              <p:cNvGrpSpPr/>
              <p:nvPr/>
            </p:nvGrpSpPr>
            <p:grpSpPr>
              <a:xfrm>
                <a:off x="2348441" y="2666967"/>
                <a:ext cx="1379044" cy="1362109"/>
                <a:chOff x="1289132" y="2322971"/>
                <a:chExt cx="2079370" cy="2500041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="" xmlns:a16="http://schemas.microsoft.com/office/drawing/2014/main" id="{8834A7D0-76B4-45F1-B59D-FD8735D4521F}"/>
                    </a:ext>
                  </a:extLst>
                </p:cNvPr>
                <p:cNvGrpSpPr/>
                <p:nvPr/>
              </p:nvGrpSpPr>
              <p:grpSpPr>
                <a:xfrm>
                  <a:off x="1289133" y="2322975"/>
                  <a:ext cx="2079369" cy="2500037"/>
                  <a:chOff x="1289133" y="2322975"/>
                  <a:chExt cx="2079369" cy="2500037"/>
                </a:xfrm>
              </p:grpSpPr>
              <p:sp>
                <p:nvSpPr>
                  <p:cNvPr id="87" name="직사각형 86">
                    <a:extLst>
                      <a:ext uri="{FF2B5EF4-FFF2-40B4-BE49-F238E27FC236}">
                        <a16:creationId xmlns="" xmlns:a16="http://schemas.microsoft.com/office/drawing/2014/main" id="{5866C11F-D83C-4D2C-B5A3-F7B5B1E82F04}"/>
                      </a:ext>
                    </a:extLst>
                  </p:cNvPr>
                  <p:cNvSpPr/>
                  <p:nvPr/>
                </p:nvSpPr>
                <p:spPr>
                  <a:xfrm>
                    <a:off x="1289133" y="3563712"/>
                    <a:ext cx="2079369" cy="12593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주식회사 메탈로</a:t>
                    </a:r>
                    <a:endParaRPr lang="en-US" altLang="ko-KR" sz="70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눈앞에서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직접 연주하는 듯한 생생함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메탈로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VINCENT&gt; </a:t>
                    </a:r>
                  </a:p>
                  <a:p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149% |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리워드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| D-18</a:t>
                    </a:r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="" xmlns:a16="http://schemas.microsoft.com/office/drawing/2014/main" id="{B3C0FE6C-9934-4CDA-9D8C-67C836C2B08B}"/>
                      </a:ext>
                    </a:extLst>
                  </p:cNvPr>
                  <p:cNvSpPr/>
                  <p:nvPr/>
                </p:nvSpPr>
                <p:spPr>
                  <a:xfrm>
                    <a:off x="1289135" y="2322975"/>
                    <a:ext cx="2079367" cy="124073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en-US" altLang="ko-KR" sz="9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4" name="그룹 83">
                  <a:extLst>
                    <a:ext uri="{FF2B5EF4-FFF2-40B4-BE49-F238E27FC236}">
                      <a16:creationId xmlns="" xmlns:a16="http://schemas.microsoft.com/office/drawing/2014/main" id="{37933C1A-A1E4-40BC-B5C7-C6CF8129EF2C}"/>
                    </a:ext>
                  </a:extLst>
                </p:cNvPr>
                <p:cNvGrpSpPr/>
                <p:nvPr/>
              </p:nvGrpSpPr>
              <p:grpSpPr>
                <a:xfrm>
                  <a:off x="1289132" y="2322971"/>
                  <a:ext cx="2079370" cy="1259303"/>
                  <a:chOff x="1289132" y="2322971"/>
                  <a:chExt cx="2079370" cy="1259303"/>
                </a:xfrm>
              </p:grpSpPr>
              <p:cxnSp>
                <p:nvCxnSpPr>
                  <p:cNvPr id="85" name="직선 연결선 84">
                    <a:extLst>
                      <a:ext uri="{FF2B5EF4-FFF2-40B4-BE49-F238E27FC236}">
                        <a16:creationId xmlns="" xmlns:a16="http://schemas.microsoft.com/office/drawing/2014/main" id="{6FCAF67A-66D1-4FB3-98D7-360F38EF73C3}"/>
                      </a:ext>
                    </a:extLst>
                  </p:cNvPr>
                  <p:cNvCxnSpPr/>
                  <p:nvPr/>
                </p:nvCxnSpPr>
                <p:spPr>
                  <a:xfrm>
                    <a:off x="1289132" y="2322973"/>
                    <a:ext cx="2079370" cy="125930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="" xmlns:a16="http://schemas.microsoft.com/office/drawing/2014/main" id="{CB9FCF60-863F-487E-98DF-70E5CEDE449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289138" y="2322971"/>
                    <a:ext cx="2079364" cy="1251422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1" name="Google Shape;174;g7c553259d1_0_81"/>
              <p:cNvSpPr/>
              <p:nvPr/>
            </p:nvSpPr>
            <p:spPr>
              <a:xfrm>
                <a:off x="2907270" y="2882075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303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0690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476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14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admin_w_sh_umain_security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 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818268"/>
            <a:ext cx="49135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투자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2666967"/>
            <a:ext cx="1379044" cy="1362109"/>
            <a:chOff x="1289132" y="2322971"/>
            <a:chExt cx="2079370" cy="2500041"/>
          </a:xfrm>
        </p:grpSpPr>
        <p:grpSp>
          <p:nvGrpSpPr>
            <p:cNvPr id="83" name="그룹 82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 smtClean="0">
                    <a:solidFill>
                      <a:schemeClr val="tx1"/>
                    </a:solidFill>
                  </a:rPr>
                  <a:t>눈앞에서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1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직사각형 11"/>
          <p:cNvSpPr/>
          <p:nvPr/>
        </p:nvSpPr>
        <p:spPr>
          <a:xfrm>
            <a:off x="2477553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2020-01-25</a:t>
            </a:r>
            <a:endParaRPr lang="en-US" altLang="ko-KR" sz="800" dirty="0"/>
          </a:p>
        </p:txBody>
      </p: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pic>
        <p:nvPicPr>
          <p:cNvPr id="188" name="그림 1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024" y="2281286"/>
            <a:ext cx="585051" cy="270586"/>
          </a:xfrm>
          <a:prstGeom prst="rect">
            <a:avLst/>
          </a:prstGeom>
        </p:spPr>
      </p:pic>
      <p:pic>
        <p:nvPicPr>
          <p:cNvPr id="189" name="그림 1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0153" y="2308003"/>
            <a:ext cx="799137" cy="237838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3025" y="2301468"/>
            <a:ext cx="501857" cy="254565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495924" y="1243989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페이지 경로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2" name="Google Shape;173;g7c553259d1_0_81"/>
          <p:cNvSpPr/>
          <p:nvPr/>
        </p:nvSpPr>
        <p:spPr>
          <a:xfrm>
            <a:off x="6794409" y="18373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4218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406553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24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14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admin_w_sh_umain_reward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818268"/>
            <a:ext cx="51058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err="1" smtClean="0"/>
              <a:t>리워드</a:t>
            </a:r>
            <a:r>
              <a:rPr lang="ko-KR" altLang="en-US" sz="1500" b="1" dirty="0" smtClean="0"/>
              <a:t>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2666967"/>
            <a:ext cx="1379044" cy="1362109"/>
            <a:chOff x="1289132" y="2322971"/>
            <a:chExt cx="2079370" cy="2500041"/>
          </a:xfrm>
        </p:grpSpPr>
        <p:grpSp>
          <p:nvGrpSpPr>
            <p:cNvPr id="83" name="그룹 82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 smtClean="0">
                    <a:solidFill>
                      <a:schemeClr val="tx1"/>
                    </a:solidFill>
                  </a:rPr>
                  <a:t>눈앞에서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1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직사각형 11"/>
          <p:cNvSpPr/>
          <p:nvPr/>
        </p:nvSpPr>
        <p:spPr>
          <a:xfrm>
            <a:off x="2477553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2020-01-25</a:t>
            </a:r>
            <a:endParaRPr lang="en-US" altLang="ko-KR" sz="800" dirty="0"/>
          </a:p>
        </p:txBody>
      </p: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1334" y="2270762"/>
            <a:ext cx="585051" cy="27058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4463" y="2297479"/>
            <a:ext cx="799137" cy="237838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7335" y="2290944"/>
            <a:ext cx="501857" cy="254565"/>
          </a:xfrm>
          <a:prstGeom prst="rect">
            <a:avLst/>
          </a:prstGeom>
        </p:spPr>
      </p:pic>
      <p:graphicFrame>
        <p:nvGraphicFramePr>
          <p:cNvPr id="93" name="표 92"/>
          <p:cNvGraphicFramePr>
            <a:graphicFrameLocks noGrp="1"/>
          </p:cNvGraphicFramePr>
          <p:nvPr>
            <p:extLst/>
          </p:nvPr>
        </p:nvGraphicFramePr>
        <p:xfrm>
          <a:off x="8495924" y="1243989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페이지 경로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4" name="Google Shape;173;g7c553259d1_0_81"/>
          <p:cNvSpPr/>
          <p:nvPr/>
        </p:nvSpPr>
        <p:spPr>
          <a:xfrm>
            <a:off x="6945759" y="18367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26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67368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859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877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admin_w_sh_usermain_new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새로운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810030"/>
            <a:ext cx="51058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새로운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2666967"/>
            <a:ext cx="1379044" cy="1362109"/>
            <a:chOff x="1289132" y="2322971"/>
            <a:chExt cx="2079370" cy="2500041"/>
          </a:xfrm>
        </p:grpSpPr>
        <p:grpSp>
          <p:nvGrpSpPr>
            <p:cNvPr id="83" name="그룹 82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 smtClean="0">
                    <a:solidFill>
                      <a:schemeClr val="tx1"/>
                    </a:solidFill>
                  </a:rPr>
                  <a:t>눈앞에서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1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직사각형 11"/>
          <p:cNvSpPr/>
          <p:nvPr/>
        </p:nvSpPr>
        <p:spPr>
          <a:xfrm>
            <a:off x="2477553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2020-01-25</a:t>
            </a:r>
            <a:endParaRPr lang="en-US" altLang="ko-KR" sz="800" dirty="0"/>
          </a:p>
        </p:txBody>
      </p: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2559" y="2253978"/>
            <a:ext cx="585051" cy="27058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5688" y="2280695"/>
            <a:ext cx="799137" cy="237838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8560" y="2274160"/>
            <a:ext cx="501857" cy="254565"/>
          </a:xfrm>
          <a:prstGeom prst="rect">
            <a:avLst/>
          </a:prstGeom>
        </p:spPr>
      </p:pic>
      <p:graphicFrame>
        <p:nvGraphicFramePr>
          <p:cNvPr id="93" name="표 92"/>
          <p:cNvGraphicFramePr>
            <a:graphicFrameLocks noGrp="1"/>
          </p:cNvGraphicFramePr>
          <p:nvPr>
            <p:extLst/>
          </p:nvPr>
        </p:nvGraphicFramePr>
        <p:xfrm>
          <a:off x="8495924" y="1243989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페이지 경로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새로운 프로젝트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4" name="Google Shape;173;g7c553259d1_0_81"/>
          <p:cNvSpPr/>
          <p:nvPr/>
        </p:nvSpPr>
        <p:spPr>
          <a:xfrm>
            <a:off x="6973650" y="181855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4295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67368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859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877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admin_w_sh_chat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0" y="1684243"/>
            <a:ext cx="8120142" cy="451351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5" name="Google Shape;169;g7c553259d1_0_81"/>
          <p:cNvGraphicFramePr/>
          <p:nvPr>
            <p:extLst/>
          </p:nvPr>
        </p:nvGraphicFramePr>
        <p:xfrm>
          <a:off x="8484519" y="1684243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tawk.io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서비스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사용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24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이형준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프로젝트 등록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투자 </a:t>
            </a:r>
            <a:r>
              <a:rPr lang="ko-KR" altLang="en-US" dirty="0" err="1" smtClean="0"/>
              <a:t>펀딩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등록 프로젝트 수정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등록 신청 프로젝트 검토 및 승인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카테고리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0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88" y="1028830"/>
            <a:ext cx="10404389" cy="57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700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4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0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44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0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88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87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94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36776" y="4437113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4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36776" y="5373216"/>
              <a:ext cx="1008112" cy="558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17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9792</Words>
  <Application>Microsoft Office PowerPoint</Application>
  <PresentationFormat>사용자 지정</PresentationFormat>
  <Paragraphs>4271</Paragraphs>
  <Slides>177</Slides>
  <Notes>115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177</vt:i4>
      </vt:variant>
    </vt:vector>
  </HeadingPairs>
  <TitlesOfParts>
    <vt:vector size="178" baseType="lpstr">
      <vt:lpstr>Office 테마</vt:lpstr>
      <vt:lpstr>CROWD FUNDING</vt:lpstr>
      <vt:lpstr>순서</vt:lpstr>
      <vt:lpstr>1. 주제 선정 이유</vt:lpstr>
      <vt:lpstr>1. 주제 선정 이유</vt:lpstr>
      <vt:lpstr>2. 기능 흐름도</vt:lpstr>
      <vt:lpstr>3. 요구 사항 분석</vt:lpstr>
      <vt:lpstr>3. 요구 사항 분석</vt:lpstr>
      <vt:lpstr>3. 요구 사항 분석</vt:lpstr>
      <vt:lpstr>3. 요구 사항 분석</vt:lpstr>
      <vt:lpstr>3. 요구 사항 분석</vt:lpstr>
      <vt:lpstr>4. 주요 기능 소개</vt:lpstr>
      <vt:lpstr>5. 데이터 베이스 설계 현황 소개</vt:lpstr>
      <vt:lpstr>PowerPoint 프레젠테이션</vt:lpstr>
      <vt:lpstr>6. 화면 구현 현황</vt:lpstr>
      <vt:lpstr>6. 화면 구현 현황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화면 설계서</vt:lpstr>
      <vt:lpstr>6. 화면 설계서</vt:lpstr>
      <vt:lpstr>THANK YOU!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creator>현태찌잉</dc:creator>
  <cp:lastModifiedBy>507-06</cp:lastModifiedBy>
  <cp:revision>52</cp:revision>
  <dcterms:created xsi:type="dcterms:W3CDTF">2020-02-04T14:16:01Z</dcterms:created>
  <dcterms:modified xsi:type="dcterms:W3CDTF">2020-02-13T08:20:42Z</dcterms:modified>
</cp:coreProperties>
</file>